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66" r:id="rId1"/>
  </p:sldMasterIdLst>
  <p:notesMasterIdLst>
    <p:notesMasterId r:id="rId46"/>
  </p:notesMasterIdLst>
  <p:handoutMasterIdLst>
    <p:handoutMasterId r:id="rId47"/>
  </p:handoutMasterIdLst>
  <p:sldIdLst>
    <p:sldId id="340" r:id="rId2"/>
    <p:sldId id="315" r:id="rId3"/>
    <p:sldId id="297" r:id="rId4"/>
    <p:sldId id="282" r:id="rId5"/>
    <p:sldId id="308" r:id="rId6"/>
    <p:sldId id="317" r:id="rId7"/>
    <p:sldId id="309" r:id="rId8"/>
    <p:sldId id="307" r:id="rId9"/>
    <p:sldId id="316" r:id="rId10"/>
    <p:sldId id="283" r:id="rId11"/>
    <p:sldId id="318" r:id="rId12"/>
    <p:sldId id="310" r:id="rId13"/>
    <p:sldId id="284" r:id="rId14"/>
    <p:sldId id="311" r:id="rId15"/>
    <p:sldId id="319" r:id="rId16"/>
    <p:sldId id="320" r:id="rId17"/>
    <p:sldId id="321" r:id="rId18"/>
    <p:sldId id="287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41" r:id="rId32"/>
    <p:sldId id="342" r:id="rId33"/>
    <p:sldId id="343" r:id="rId34"/>
    <p:sldId id="292" r:id="rId35"/>
    <p:sldId id="293" r:id="rId36"/>
    <p:sldId id="312" r:id="rId37"/>
    <p:sldId id="313" r:id="rId38"/>
    <p:sldId id="294" r:id="rId39"/>
    <p:sldId id="314" r:id="rId40"/>
    <p:sldId id="295" r:id="rId41"/>
    <p:sldId id="322" r:id="rId42"/>
    <p:sldId id="323" r:id="rId43"/>
    <p:sldId id="324" r:id="rId44"/>
    <p:sldId id="325" r:id="rId45"/>
  </p:sldIdLst>
  <p:sldSz cx="9144000" cy="6858000" type="screen4x3"/>
  <p:notesSz cx="6858000" cy="9144000"/>
  <p:custDataLst>
    <p:tags r:id="rId48"/>
  </p:custDataLst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 userDrawn="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A37"/>
    <a:srgbClr val="00417E"/>
    <a:srgbClr val="FFECD7"/>
    <a:srgbClr val="F7955A"/>
    <a:srgbClr val="666699"/>
    <a:srgbClr val="0066CC"/>
    <a:srgbClr val="00487A"/>
    <a:srgbClr val="D333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4" autoAdjust="0"/>
    <p:restoredTop sz="93202" autoAdjust="0"/>
  </p:normalViewPr>
  <p:slideViewPr>
    <p:cSldViewPr>
      <p:cViewPr varScale="1">
        <p:scale>
          <a:sx n="77" d="100"/>
          <a:sy n="77" d="100"/>
        </p:scale>
        <p:origin x="160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1"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1"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charset="0"/>
              </a:defRPr>
            </a:lvl1pPr>
          </a:lstStyle>
          <a:p>
            <a:fld id="{02BB978E-9848-C84A-A50B-5E74AB5C17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52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7" name="Rectangle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</a:defRPr>
            </a:lvl1pPr>
          </a:lstStyle>
          <a:p>
            <a:fld id="{2ABFB3D3-9D92-8A4C-A00B-CB4712B9F9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481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E3737DB-8B15-A740-B549-9ACA6A48B098}" type="slidenum">
              <a:rPr lang="en-US" sz="1200">
                <a:latin typeface="Times New Roman" charset="0"/>
              </a:rPr>
              <a:pPr/>
              <a:t>3</a:t>
            </a:fld>
            <a:endParaRPr lang="en-US" sz="1200">
              <a:latin typeface="Times New Roman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27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0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05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01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68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61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58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21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34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66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30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61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99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FB3D3-9D92-8A4C-A00B-CB4712B9F91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52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16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80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44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59" b="4115"/>
          <a:stretch/>
        </p:blipFill>
        <p:spPr bwMode="auto">
          <a:xfrm>
            <a:off x="-11038" y="-27384"/>
            <a:ext cx="9198000" cy="6912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1038" y="-27384"/>
            <a:ext cx="9198000" cy="6912768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 w="349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8125" y="2887040"/>
            <a:ext cx="8677275" cy="1752600"/>
          </a:xfrm>
        </p:spPr>
        <p:txBody>
          <a:bodyPr anchor="ctr" anchorCtr="0"/>
          <a:lstStyle>
            <a:lvl1pPr marL="0" indent="0" algn="ctr">
              <a:buNone/>
              <a:defRPr sz="5000" b="1">
                <a:solidFill>
                  <a:srgbClr val="7030A0"/>
                </a:solidFill>
                <a:latin typeface="Times New Roman" pitchFamily="84" charset="0"/>
              </a:defRPr>
            </a:lvl1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12" name="Rectangle 9"/>
          <p:cNvSpPr>
            <a:spLocks noGrp="1" noChangeArrowheads="1"/>
          </p:cNvSpPr>
          <p:nvPr>
            <p:ph type="ctrTitle"/>
          </p:nvPr>
        </p:nvSpPr>
        <p:spPr>
          <a:xfrm>
            <a:off x="206375" y="899636"/>
            <a:ext cx="8709025" cy="1477328"/>
          </a:xfrm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0" indent="0">
              <a:defRPr sz="5000">
                <a:solidFill>
                  <a:srgbClr val="FFECD7"/>
                </a:solidFill>
                <a:latin typeface="Arial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US" altLang="en-US" noProof="0" dirty="0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616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en-US" dirty="0"/>
              <a:t>© 2016 Pearson Education, Ltd.</a:t>
            </a:r>
          </a:p>
        </p:txBody>
      </p:sp>
      <p:sp>
        <p:nvSpPr>
          <p:cNvPr id="14" name="Text Box 23"/>
          <p:cNvSpPr txBox="1">
            <a:spLocks noChangeArrowheads="1"/>
          </p:cNvSpPr>
          <p:nvPr userDrawn="1"/>
        </p:nvSpPr>
        <p:spPr bwMode="auto">
          <a:xfrm>
            <a:off x="6065434" y="6096000"/>
            <a:ext cx="3045706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84" charset="0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84" charset="0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84" charset="0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84" charset="0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84" charset="0"/>
              </a:defRPr>
            </a:lvl9pPr>
          </a:lstStyle>
          <a:p>
            <a:pPr algn="r">
              <a:defRPr/>
            </a:pPr>
            <a:r>
              <a:rPr kumimoji="0" lang="en-US" altLang="en-US" sz="18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Lectures by Jason Harlow</a:t>
            </a:r>
          </a:p>
        </p:txBody>
      </p:sp>
      <p:sp>
        <p:nvSpPr>
          <p:cNvPr id="15" name="Text Box 17"/>
          <p:cNvSpPr txBox="1">
            <a:spLocks noChangeArrowheads="1"/>
          </p:cNvSpPr>
          <p:nvPr userDrawn="1"/>
        </p:nvSpPr>
        <p:spPr bwMode="auto">
          <a:xfrm>
            <a:off x="260350" y="5549986"/>
            <a:ext cx="86868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" dist="25399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8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PowerPoint</a:t>
            </a:r>
            <a:r>
              <a:rPr lang="en-US" sz="1800" baseline="300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®</a:t>
            </a:r>
            <a:r>
              <a:rPr lang="en-US" sz="18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 Lectures for</a:t>
            </a:r>
          </a:p>
          <a:p>
            <a:pPr algn="l">
              <a:defRPr/>
            </a:pPr>
            <a:r>
              <a:rPr lang="en-US" sz="1800" b="1" i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University Physics, 14th Edition, Global Edition</a:t>
            </a:r>
          </a:p>
          <a:p>
            <a:pPr algn="l">
              <a:defRPr/>
            </a:pPr>
            <a:r>
              <a:rPr lang="en-US" sz="1800" b="1" i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   – Hugh D. Young and Roger A. Freedman</a:t>
            </a:r>
          </a:p>
        </p:txBody>
      </p:sp>
    </p:spTree>
    <p:extLst>
      <p:ext uri="{BB962C8B-B14F-4D97-AF65-F5344CB8AC3E}">
        <p14:creationId xmlns:p14="http://schemas.microsoft.com/office/powerpoint/2010/main" val="214380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31775" indent="-231775">
              <a:buClr>
                <a:srgbClr val="7030A0"/>
              </a:buClr>
              <a:buFont typeface="Arial" panose="020B0604020202020204" pitchFamily="34" charset="0"/>
              <a:buChar char="•"/>
              <a:defRPr sz="2600">
                <a:latin typeface="+mj-lt"/>
              </a:defRPr>
            </a:lvl1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616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38100">
            <a:solidFill>
              <a:srgbClr val="7030A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32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</a:t>
            </a:r>
            <a:r>
              <a:rPr lang="en-US" dirty="0" err="1"/>
              <a:t>ed</a:t>
            </a:r>
            <a:br>
              <a:rPr lang="en-US" dirty="0"/>
            </a:br>
            <a:r>
              <a:rPr lang="en-US" dirty="0"/>
              <a:t>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75632"/>
            <a:ext cx="8610600" cy="5305696"/>
          </a:xfrm>
        </p:spPr>
        <p:txBody>
          <a:bodyPr/>
          <a:lstStyle>
            <a:lvl1pPr marL="231775" indent="-231775">
              <a:buClr>
                <a:srgbClr val="7030A0"/>
              </a:buClr>
              <a:buFont typeface="Arial" panose="020B0604020202020204" pitchFamily="34" charset="0"/>
              <a:buChar char="•"/>
              <a:defRPr sz="2600">
                <a:latin typeface="+mj-lt"/>
              </a:defRPr>
            </a:lvl1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616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304800" y="1003030"/>
            <a:ext cx="8534400" cy="0"/>
          </a:xfrm>
          <a:prstGeom prst="line">
            <a:avLst/>
          </a:prstGeom>
          <a:noFill/>
          <a:ln w="38100">
            <a:solidFill>
              <a:srgbClr val="7030A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8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685800"/>
            <a:ext cx="4229100" cy="331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685800"/>
            <a:ext cx="4229100" cy="331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616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8262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616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sp>
        <p:nvSpPr>
          <p:cNvPr id="4" name="Line 6"/>
          <p:cNvSpPr>
            <a:spLocks noChangeShapeType="1"/>
          </p:cNvSpPr>
          <p:nvPr userDrawn="1"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38100">
            <a:solidFill>
              <a:srgbClr val="7030A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16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616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sp>
        <p:nvSpPr>
          <p:cNvPr id="3" name="Line 6"/>
          <p:cNvSpPr>
            <a:spLocks noChangeShapeType="1"/>
          </p:cNvSpPr>
          <p:nvPr userDrawn="1"/>
        </p:nvSpPr>
        <p:spPr bwMode="auto">
          <a:xfrm>
            <a:off x="304800" y="609600"/>
            <a:ext cx="8534400" cy="0"/>
          </a:xfrm>
          <a:prstGeom prst="line">
            <a:avLst/>
          </a:prstGeom>
          <a:noFill/>
          <a:ln w="38100">
            <a:solidFill>
              <a:srgbClr val="7030A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97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0"/>
            <a:ext cx="85344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685800"/>
            <a:ext cx="8610600" cy="5622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616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34940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</p:sldLayoutIdLst>
  <p:hf sldNum="0" hdr="0" dt="0"/>
  <p:txStyles>
    <p:titleStyle>
      <a:lvl1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7030A0"/>
          </a:solidFill>
          <a:latin typeface="+mn-lt"/>
          <a:ea typeface="+mj-ea"/>
          <a:cs typeface="+mj-cs"/>
        </a:defRPr>
      </a:lvl1pPr>
      <a:lvl2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Times New Roman" pitchFamily="84" charset="0"/>
        </a:defRPr>
      </a:lvl2pPr>
      <a:lvl3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Times New Roman" pitchFamily="84" charset="0"/>
        </a:defRPr>
      </a:lvl3pPr>
      <a:lvl4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Times New Roman" pitchFamily="84" charset="0"/>
        </a:defRPr>
      </a:lvl4pPr>
      <a:lvl5pPr marL="4508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Times New Roman" pitchFamily="84" charset="0"/>
        </a:defRPr>
      </a:lvl5pPr>
      <a:lvl6pPr marL="9080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Times New Roman" pitchFamily="84" charset="0"/>
        </a:defRPr>
      </a:lvl6pPr>
      <a:lvl7pPr marL="13652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Times New Roman" pitchFamily="84" charset="0"/>
        </a:defRPr>
      </a:lvl7pPr>
      <a:lvl8pPr marL="18224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Times New Roman" pitchFamily="84" charset="0"/>
        </a:defRPr>
      </a:lvl8pPr>
      <a:lvl9pPr marL="2279650" indent="-4508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D33325"/>
          </a:solidFill>
          <a:latin typeface="Times New Roman" pitchFamily="84" charset="0"/>
        </a:defRPr>
      </a:lvl9pPr>
    </p:titleStyle>
    <p:bodyStyle>
      <a:lvl1pPr marL="234950" indent="-234950" algn="l" rtl="0" eaLnBrk="1" fontAlgn="base" hangingPunct="1">
        <a:spcBef>
          <a:spcPct val="45000"/>
        </a:spcBef>
        <a:spcAft>
          <a:spcPct val="20000"/>
        </a:spcAft>
        <a:buClr>
          <a:srgbClr val="7030A0"/>
        </a:buClr>
        <a:buFont typeface="Arial" panose="020B0604020202020204" pitchFamily="34" charset="0"/>
        <a:buChar char="•"/>
        <a:defRPr sz="2600">
          <a:solidFill>
            <a:schemeClr val="tx1"/>
          </a:solidFill>
          <a:latin typeface="+mj-lt"/>
          <a:ea typeface="+mn-ea"/>
          <a:cs typeface="+mn-cs"/>
        </a:defRPr>
      </a:lvl1pPr>
      <a:lvl2pPr marL="512763" indent="-234950" algn="l" rtl="0" eaLnBrk="1" fontAlgn="base" hangingPunct="1">
        <a:spcBef>
          <a:spcPts val="600"/>
        </a:spcBef>
        <a:spcAft>
          <a:spcPts val="600"/>
        </a:spcAft>
        <a:buClr>
          <a:srgbClr val="7030A0"/>
        </a:buClr>
        <a:buFont typeface="Symbol" panose="05050102010706020507" pitchFamily="18" charset="2"/>
        <a:buChar char="-"/>
        <a:defRPr sz="2400">
          <a:solidFill>
            <a:schemeClr val="tx1"/>
          </a:solidFill>
          <a:latin typeface="+mj-lt"/>
        </a:defRPr>
      </a:lvl2pPr>
      <a:lvl3pPr marL="803275" indent="-231775" algn="l" rtl="0" eaLnBrk="1" fontAlgn="base" hangingPunct="1">
        <a:spcBef>
          <a:spcPts val="600"/>
        </a:spcBef>
        <a:spcAft>
          <a:spcPts val="600"/>
        </a:spcAft>
        <a:buClr>
          <a:srgbClr val="7030A0"/>
        </a:buClr>
        <a:buFont typeface="Arial" panose="020B0604020202020204" pitchFamily="34" charset="0"/>
        <a:buChar char="•"/>
        <a:defRPr sz="2200">
          <a:solidFill>
            <a:schemeClr val="tx1"/>
          </a:solidFill>
          <a:latin typeface="+mj-lt"/>
        </a:defRPr>
      </a:lvl3pPr>
      <a:lvl4pPr marL="1149350" indent="-234950" algn="l" rtl="0" eaLnBrk="1" fontAlgn="base" hangingPunct="1">
        <a:spcBef>
          <a:spcPts val="600"/>
        </a:spcBef>
        <a:spcAft>
          <a:spcPts val="600"/>
        </a:spcAft>
        <a:buClr>
          <a:srgbClr val="7030A0"/>
        </a:buClr>
        <a:buFont typeface="Symbol" panose="05050102010706020507" pitchFamily="18" charset="2"/>
        <a:buChar char="-"/>
        <a:defRPr sz="2200">
          <a:solidFill>
            <a:schemeClr val="tx1"/>
          </a:solidFill>
          <a:latin typeface="+mj-lt"/>
        </a:defRPr>
      </a:lvl4pPr>
      <a:lvl5pPr marL="1427163" indent="-227013" algn="l" rtl="0" eaLnBrk="1" fontAlgn="base" hangingPunct="1">
        <a:spcBef>
          <a:spcPts val="600"/>
        </a:spcBef>
        <a:spcAft>
          <a:spcPts val="600"/>
        </a:spcAft>
        <a:buClr>
          <a:srgbClr val="7030A0"/>
        </a:buClr>
        <a:buFont typeface="Arial" panose="020B0604020202020204" pitchFamily="34" charset="0"/>
        <a:buChar char="•"/>
        <a:defRPr sz="2200">
          <a:solidFill>
            <a:schemeClr val="tx1"/>
          </a:solidFill>
          <a:latin typeface="+mj-lt"/>
        </a:defRPr>
      </a:lvl5pPr>
      <a:lvl6pPr marL="2743200" indent="-334963" algn="l" rtl="0" eaLnBrk="1" fontAlgn="base" hangingPunct="1">
        <a:spcBef>
          <a:spcPct val="45000"/>
        </a:spcBef>
        <a:spcAft>
          <a:spcPct val="20000"/>
        </a:spcAft>
        <a:buClr>
          <a:srgbClr val="D33325"/>
        </a:buClr>
        <a:buFont typeface="Times New Roman" pitchFamily="84" charset="0"/>
        <a:buChar char="–"/>
        <a:defRPr sz="2600">
          <a:solidFill>
            <a:schemeClr val="tx1"/>
          </a:solidFill>
          <a:latin typeface="+mj-lt"/>
        </a:defRPr>
      </a:lvl6pPr>
      <a:lvl7pPr marL="3200400" indent="-334963" algn="l" rtl="0" eaLnBrk="1" fontAlgn="base" hangingPunct="1">
        <a:spcBef>
          <a:spcPct val="45000"/>
        </a:spcBef>
        <a:spcAft>
          <a:spcPct val="20000"/>
        </a:spcAft>
        <a:buClr>
          <a:srgbClr val="D33325"/>
        </a:buClr>
        <a:buFont typeface="Times New Roman" pitchFamily="84" charset="0"/>
        <a:buChar char="–"/>
        <a:defRPr sz="2600">
          <a:solidFill>
            <a:schemeClr val="tx1"/>
          </a:solidFill>
          <a:latin typeface="+mj-lt"/>
        </a:defRPr>
      </a:lvl7pPr>
      <a:lvl8pPr marL="3657600" indent="-334963" algn="l" rtl="0" eaLnBrk="1" fontAlgn="base" hangingPunct="1">
        <a:spcBef>
          <a:spcPct val="45000"/>
        </a:spcBef>
        <a:spcAft>
          <a:spcPct val="20000"/>
        </a:spcAft>
        <a:buClr>
          <a:srgbClr val="D33325"/>
        </a:buClr>
        <a:buFont typeface="Times New Roman" pitchFamily="84" charset="0"/>
        <a:buChar char="–"/>
        <a:defRPr sz="2600">
          <a:solidFill>
            <a:schemeClr val="tx1"/>
          </a:solidFill>
          <a:latin typeface="+mj-lt"/>
        </a:defRPr>
      </a:lvl8pPr>
      <a:lvl9pPr marL="4114800" indent="-334963" algn="l" rtl="0" eaLnBrk="1" fontAlgn="base" hangingPunct="1">
        <a:spcBef>
          <a:spcPct val="45000"/>
        </a:spcBef>
        <a:spcAft>
          <a:spcPct val="20000"/>
        </a:spcAft>
        <a:buClr>
          <a:srgbClr val="D33325"/>
        </a:buClr>
        <a:buFont typeface="Times New Roman" pitchFamily="84" charset="0"/>
        <a:buChar char="–"/>
        <a:defRPr sz="2600">
          <a:solidFill>
            <a:schemeClr val="tx1"/>
          </a:solidFill>
          <a:latin typeface="+mj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5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23.emf"/><Relationship Id="rId7" Type="http://schemas.openxmlformats.org/officeDocument/2006/relationships/image" Target="../media/image53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Relationship Id="rId9" Type="http://schemas.openxmlformats.org/officeDocument/2006/relationships/image" Target="../media/image55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12" Type="http://schemas.openxmlformats.org/officeDocument/2006/relationships/image" Target="../media/image66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emf"/><Relationship Id="rId11" Type="http://schemas.openxmlformats.org/officeDocument/2006/relationships/image" Target="../media/image65.emf"/><Relationship Id="rId5" Type="http://schemas.openxmlformats.org/officeDocument/2006/relationships/image" Target="../media/image59.emf"/><Relationship Id="rId10" Type="http://schemas.openxmlformats.org/officeDocument/2006/relationships/image" Target="../media/image64.emf"/><Relationship Id="rId4" Type="http://schemas.openxmlformats.org/officeDocument/2006/relationships/image" Target="../media/image58.emf"/><Relationship Id="rId9" Type="http://schemas.openxmlformats.org/officeDocument/2006/relationships/image" Target="../media/image6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13" Type="http://schemas.openxmlformats.org/officeDocument/2006/relationships/image" Target="../media/image80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12" Type="http://schemas.openxmlformats.org/officeDocument/2006/relationships/image" Target="../media/image79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emf"/><Relationship Id="rId11" Type="http://schemas.openxmlformats.org/officeDocument/2006/relationships/image" Target="../media/image78.emf"/><Relationship Id="rId5" Type="http://schemas.openxmlformats.org/officeDocument/2006/relationships/image" Target="../media/image72.emf"/><Relationship Id="rId10" Type="http://schemas.openxmlformats.org/officeDocument/2006/relationships/image" Target="../media/image77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image" Target="../media/image82.emf"/><Relationship Id="rId7" Type="http://schemas.openxmlformats.org/officeDocument/2006/relationships/image" Target="../media/image85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7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7" Type="http://schemas.openxmlformats.org/officeDocument/2006/relationships/image" Target="../media/image90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emf"/><Relationship Id="rId5" Type="http://schemas.openxmlformats.org/officeDocument/2006/relationships/image" Target="../media/image59.emf"/><Relationship Id="rId4" Type="http://schemas.openxmlformats.org/officeDocument/2006/relationships/image" Target="../media/image8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7" Type="http://schemas.openxmlformats.org/officeDocument/2006/relationships/image" Target="../media/image11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920E3-C8DD-40C7-87F6-AFE87433F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1BC9C-498F-49FF-9A8A-B1A0CB522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400" dirty="0"/>
              <a:t>ieilms.jbnu.ac.kr</a:t>
            </a:r>
            <a:endParaRPr lang="en-MY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B6A00-7B93-4658-A81D-04DC780AB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3557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electric field of a point charge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5"/>
          <a:stretch/>
        </p:blipFill>
        <p:spPr>
          <a:xfrm>
            <a:off x="2087880" y="767470"/>
            <a:ext cx="4968240" cy="215747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664208" y="3530219"/>
            <a:ext cx="5815584" cy="2962656"/>
            <a:chOff x="1664208" y="3429000"/>
            <a:chExt cx="5815584" cy="296265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4208" y="3429000"/>
              <a:ext cx="5815584" cy="296265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1664208" y="3429000"/>
              <a:ext cx="531528" cy="360040"/>
            </a:xfrm>
            <a:prstGeom prst="rect">
              <a:avLst/>
            </a:prstGeom>
            <a:solidFill>
              <a:schemeClr val="bg1"/>
            </a:solidFill>
            <a:ln w="349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2075" tIns="46038" rIns="92075" bIns="4603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69184-2427-4606-B91A-C018A976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B69889-215D-4FCA-9FA4-F6F315906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C5C21-0E66-4E03-B138-2CB027CA7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16" y="2276872"/>
            <a:ext cx="2229532" cy="1008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C5CD28-B116-4F9B-A2FE-C30C26FD3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670" y="4077072"/>
            <a:ext cx="2013578" cy="12241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5327DC-9333-4C96-A58A-AE94C909DE26}"/>
              </a:ext>
            </a:extLst>
          </p:cNvPr>
          <p:cNvSpPr txBox="1"/>
          <p:nvPr/>
        </p:nvSpPr>
        <p:spPr>
          <a:xfrm>
            <a:off x="304800" y="997931"/>
            <a:ext cx="8534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LTStd-Roman"/>
              </a:rPr>
              <a:t>If we place a small test charge </a:t>
            </a:r>
            <a:r>
              <a:rPr lang="en-US" sz="2400" b="0" i="1" u="none" strike="noStrike" baseline="0" dirty="0">
                <a:latin typeface="TimesLTStd-Italic"/>
              </a:rPr>
              <a:t>q</a:t>
            </a:r>
            <a:r>
              <a:rPr lang="en-US" sz="2000" b="0" i="0" u="none" strike="noStrike" baseline="-25000" dirty="0">
                <a:latin typeface="TimesLTStd-Roman"/>
              </a:rPr>
              <a:t>0</a:t>
            </a:r>
            <a:r>
              <a:rPr lang="en-US" sz="800" b="0" i="0" u="none" strike="noStrike" baseline="0" dirty="0">
                <a:latin typeface="TimesLTStd-Roman"/>
              </a:rPr>
              <a:t> </a:t>
            </a:r>
            <a:r>
              <a:rPr lang="en-US" sz="2400" b="0" i="0" u="none" strike="noStrike" baseline="0" dirty="0">
                <a:latin typeface="TimesLTStd-Roman"/>
              </a:rPr>
              <a:t>at the field point </a:t>
            </a:r>
            <a:r>
              <a:rPr lang="en-US" sz="2400" b="0" i="1" u="none" strike="noStrike" baseline="0" dirty="0">
                <a:latin typeface="TimesLTStd-Italic"/>
              </a:rPr>
              <a:t>P</a:t>
            </a:r>
            <a:r>
              <a:rPr lang="en-US" sz="2400" b="0" i="0" u="none" strike="noStrike" baseline="0" dirty="0">
                <a:latin typeface="TimesLTStd-Roman"/>
              </a:rPr>
              <a:t>, at a distance </a:t>
            </a:r>
            <a:r>
              <a:rPr lang="en-US" sz="2400" b="0" i="1" u="none" strike="noStrike" baseline="0" dirty="0">
                <a:latin typeface="TimesLTStd-Italic"/>
              </a:rPr>
              <a:t>r </a:t>
            </a:r>
            <a:r>
              <a:rPr lang="en-US" sz="2400" b="0" i="0" u="none" strike="noStrike" baseline="0" dirty="0">
                <a:latin typeface="TimesLTStd-Roman"/>
              </a:rPr>
              <a:t>from the source point, the magnitude </a:t>
            </a:r>
            <a:r>
              <a:rPr lang="en-US" sz="2400" b="0" i="1" u="none" strike="noStrike" baseline="0" dirty="0">
                <a:latin typeface="TimesLTStd-Italic"/>
              </a:rPr>
              <a:t>F</a:t>
            </a:r>
            <a:r>
              <a:rPr lang="en-US" sz="2000" b="0" i="0" u="none" strike="noStrike" baseline="-25000" dirty="0">
                <a:latin typeface="TimesLTStd-Roman"/>
              </a:rPr>
              <a:t>0</a:t>
            </a:r>
            <a:r>
              <a:rPr lang="en-US" sz="800" b="0" i="0" u="none" strike="noStrike" baseline="0" dirty="0">
                <a:latin typeface="TimesLTStd-Roman"/>
              </a:rPr>
              <a:t> </a:t>
            </a:r>
            <a:r>
              <a:rPr lang="en-US" sz="2400" b="0" i="0" u="none" strike="noStrike" baseline="0" dirty="0">
                <a:latin typeface="TimesLTStd-Roman"/>
              </a:rPr>
              <a:t>of the force is </a:t>
            </a:r>
            <a:r>
              <a:rPr lang="en-MY" sz="2400" b="0" i="0" u="none" strike="noStrike" baseline="0" dirty="0">
                <a:latin typeface="TimesLTStd-Roman"/>
              </a:rPr>
              <a:t>given by Coulomb’s law</a:t>
            </a:r>
            <a:endParaRPr lang="en-MY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4D72E8-DC57-409E-9504-0ABEB04F3161}"/>
              </a:ext>
            </a:extLst>
          </p:cNvPr>
          <p:cNvSpPr txBox="1"/>
          <p:nvPr/>
        </p:nvSpPr>
        <p:spPr>
          <a:xfrm>
            <a:off x="304800" y="3467336"/>
            <a:ext cx="7003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LTStd-Roman"/>
              </a:rPr>
              <a:t>the magnitude </a:t>
            </a:r>
            <a:r>
              <a:rPr lang="en-US" sz="2400" b="0" i="1" u="none" strike="noStrike" baseline="0" dirty="0">
                <a:latin typeface="TimesLTStd-Italic"/>
              </a:rPr>
              <a:t>E </a:t>
            </a:r>
            <a:r>
              <a:rPr lang="en-US" sz="2400" b="0" i="0" u="none" strike="noStrike" baseline="0" dirty="0">
                <a:latin typeface="TimesLTStd-Roman"/>
              </a:rPr>
              <a:t>of the electric field at </a:t>
            </a:r>
            <a:r>
              <a:rPr lang="en-US" sz="2400" b="0" i="1" u="none" strike="noStrike" baseline="0" dirty="0">
                <a:latin typeface="TimesLTStd-Italic"/>
              </a:rPr>
              <a:t>P </a:t>
            </a:r>
            <a:r>
              <a:rPr lang="en-US" sz="2400" b="0" i="0" u="none" strike="noStrike" baseline="0" dirty="0">
                <a:latin typeface="TimesLTStd-Roman"/>
              </a:rPr>
              <a:t>is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82608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electric field of a point charge</a:t>
            </a:r>
            <a:endParaRPr 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unit vector that points away from the origin, we can write a vector equation that gives both the magnitude and the direction of the electric field: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4" r="7873" b="8954"/>
          <a:stretch/>
        </p:blipFill>
        <p:spPr>
          <a:xfrm>
            <a:off x="1259632" y="2095577"/>
            <a:ext cx="6624736" cy="14375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 field of a point charge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685800"/>
            <a:ext cx="4305300" cy="5622926"/>
          </a:xfrm>
        </p:spPr>
        <p:txBody>
          <a:bodyPr/>
          <a:lstStyle/>
          <a:p>
            <a:r>
              <a:rPr lang="en-CA" dirty="0"/>
              <a:t>A point charge </a:t>
            </a:r>
            <a:r>
              <a:rPr lang="en-CA" i="1" dirty="0"/>
              <a:t>q</a:t>
            </a:r>
            <a:r>
              <a:rPr lang="en-CA" dirty="0"/>
              <a:t> produces an electric field at </a:t>
            </a:r>
            <a:r>
              <a:rPr lang="en-CA" i="1" dirty="0"/>
              <a:t>all</a:t>
            </a:r>
            <a:r>
              <a:rPr lang="en-CA" dirty="0"/>
              <a:t> points in space. </a:t>
            </a:r>
          </a:p>
          <a:p>
            <a:r>
              <a:rPr lang="en-CA" dirty="0"/>
              <a:t>The field strength decreases with increasing distance.</a:t>
            </a:r>
          </a:p>
          <a:p>
            <a:r>
              <a:rPr lang="en-CA" dirty="0"/>
              <a:t>The field produced by a positive point charge points </a:t>
            </a:r>
            <a:r>
              <a:rPr lang="en-CA" i="1" dirty="0"/>
              <a:t>away</a:t>
            </a:r>
            <a:r>
              <a:rPr lang="en-CA" dirty="0"/>
              <a:t> </a:t>
            </a:r>
            <a:r>
              <a:rPr lang="en-CA" i="1" dirty="0"/>
              <a:t>from</a:t>
            </a:r>
            <a:r>
              <a:rPr lang="en-CA" dirty="0"/>
              <a:t> the charge.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0"/>
          <a:stretch/>
        </p:blipFill>
        <p:spPr>
          <a:xfrm>
            <a:off x="4572000" y="836712"/>
            <a:ext cx="4407752" cy="44428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 field of a point charge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685800"/>
            <a:ext cx="4415408" cy="5622926"/>
          </a:xfrm>
        </p:spPr>
        <p:txBody>
          <a:bodyPr/>
          <a:lstStyle/>
          <a:p>
            <a:r>
              <a:rPr lang="en-CA" dirty="0"/>
              <a:t>A point charge </a:t>
            </a:r>
            <a:r>
              <a:rPr lang="en-CA" i="1" dirty="0"/>
              <a:t>q</a:t>
            </a:r>
            <a:r>
              <a:rPr lang="en-CA" dirty="0"/>
              <a:t> produces an electric field at </a:t>
            </a:r>
            <a:r>
              <a:rPr lang="en-CA" i="1" dirty="0"/>
              <a:t>all</a:t>
            </a:r>
            <a:r>
              <a:rPr lang="en-CA" dirty="0"/>
              <a:t> points in space. </a:t>
            </a:r>
          </a:p>
          <a:p>
            <a:r>
              <a:rPr lang="en-CA" dirty="0"/>
              <a:t>The field strength decreases with increasing distance.</a:t>
            </a:r>
          </a:p>
          <a:p>
            <a:r>
              <a:rPr lang="en-CA" dirty="0"/>
              <a:t>The field produced by a positive point charge points </a:t>
            </a:r>
            <a:r>
              <a:rPr lang="en-CA" i="1" dirty="0"/>
              <a:t>toward</a:t>
            </a:r>
            <a:r>
              <a:rPr lang="en-CA" dirty="0"/>
              <a:t> the charge.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3332"/>
          <a:stretch/>
        </p:blipFill>
        <p:spPr>
          <a:xfrm>
            <a:off x="4858662" y="685800"/>
            <a:ext cx="4129866" cy="41833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FC537-3E44-4E74-AD3E-6044BBB0B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B8BBC-89B5-48DB-BCDB-E4C3AD4A8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6632"/>
            <a:ext cx="4945487" cy="369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9097AC-19DD-4D32-B01B-D6F0B5DCD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408" y="116632"/>
            <a:ext cx="772732" cy="661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86B76C-507B-491A-A0B4-DCF18D764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778112"/>
            <a:ext cx="7232348" cy="7786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C186C6-E66F-4120-819B-93B0D4E24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700808"/>
            <a:ext cx="6404529" cy="1440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4006BC-AAEF-406B-AE53-5A4E708FC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986" y="3429000"/>
            <a:ext cx="717353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74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B15317-68F8-43A7-B4ED-B1820AC94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54FFC7-4C4C-4271-8CE3-1E5C1745F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6632"/>
            <a:ext cx="5388911" cy="432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952738-E508-4FCE-A6F5-60DD32339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116632"/>
            <a:ext cx="798490" cy="700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2A62DF-9C04-4A38-BC5D-206BB29BE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82" y="817023"/>
            <a:ext cx="7727116" cy="720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D9CFAB-858F-46D3-8461-D3F2AAE0D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628800"/>
            <a:ext cx="1931831" cy="2217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B592D8-DD5E-4D8E-949B-BCA602B41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776" y="2115540"/>
            <a:ext cx="1829750" cy="7473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C50F57-D737-4064-BCFA-7C95D869E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7524" y="2180826"/>
            <a:ext cx="1300380" cy="540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6A2CC7-7607-45D0-824A-632C6FD1C5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5775" y="2994788"/>
            <a:ext cx="6077862" cy="7473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EE06F8-CA3A-4B70-B31D-6AF722A15B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5774" y="3755220"/>
            <a:ext cx="5740996" cy="185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74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75C604-FAB6-42F1-AEE4-5A6301E7A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C8B19-4B8B-47F0-94F1-0EDF5547C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08720"/>
            <a:ext cx="748282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1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Superposition of electric fields</a:t>
            </a:r>
          </a:p>
        </p:txBody>
      </p:sp>
      <p:sp>
        <p:nvSpPr>
          <p:cNvPr id="3379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total electric field at a point is the vector sum of the fields due to all the charges present.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12" y="1844824"/>
            <a:ext cx="5827776" cy="42001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2296D-6526-4BA9-BEB6-B6988801D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8C6E0-C4A9-4352-A964-22CC0A73C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87" y="876945"/>
            <a:ext cx="8610426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8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Electric Charge and </a:t>
            </a:r>
            <a:b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en-US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Electric Field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9695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8BFE63-E865-4DC4-931B-EE0194166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 dirty="0"/>
              <a:t>© 2016 Pearson Education, Ltd.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AECDF-2414-44D1-9D41-15194EEA1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81" y="908720"/>
            <a:ext cx="7802037" cy="4392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694E02-204D-4767-BED2-943B42934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687" y="5498740"/>
            <a:ext cx="3050228" cy="450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B98D9C-8AEC-4994-A2B9-5945B54C4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518172"/>
            <a:ext cx="1215098" cy="863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97BDC0-2D24-4F33-8BFD-122C4C077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650" y="5536877"/>
            <a:ext cx="1118005" cy="844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7BBD4C-E47B-4250-8515-937B8530F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687" y="6127630"/>
            <a:ext cx="1927666" cy="50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8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64BC7B-5D04-4767-B043-2B816DEE7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FE552-B6F9-4B4C-8125-01DAE0F89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8640"/>
            <a:ext cx="7661467" cy="2984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AE529D-6695-424E-9B55-7AD1147A3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284984"/>
            <a:ext cx="7695347" cy="2880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C5E307-4E38-4A3B-A2A1-7DAD051E6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84" y="6309320"/>
            <a:ext cx="6838020" cy="44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1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0E0F63-8EE1-4E53-BC41-38B44A16A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BD7A6-1C33-4346-9FB0-DB1A7330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32656"/>
            <a:ext cx="6480720" cy="1156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592057-E114-46D5-9B3F-FC8D35877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7" y="1917329"/>
            <a:ext cx="7527913" cy="591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6906DD-F96E-4B89-875D-99BADAD39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7" y="2521490"/>
            <a:ext cx="6120681" cy="151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2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8C755E-9EF7-4BAA-8759-E5AA59FF6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BA82E-C955-47BB-85B2-1B999CED4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8580"/>
            <a:ext cx="4222368" cy="48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259BD8-17E7-4076-B7D7-40EAFF85F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408" y="77862"/>
            <a:ext cx="798490" cy="590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1162DC-FA41-471C-8D90-5B11DC882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650917"/>
            <a:ext cx="7251093" cy="1697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37C6CA-0D79-470B-BEC2-A696C573D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2452193"/>
            <a:ext cx="4104456" cy="4337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4BAE5E-CA09-4C7E-A0B0-DFA00A49B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72" y="2780928"/>
            <a:ext cx="1829750" cy="7473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BC997C-2781-4789-9EF7-7D1B3DC506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2337" y="3873046"/>
            <a:ext cx="4409231" cy="222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4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0C84F8-0115-4809-B8D4-E4ADDCEFE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A2B577-BA30-4597-B36F-0EBE46730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26347"/>
            <a:ext cx="5019947" cy="5304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683C93-A60D-4A7D-8C85-F59FC4077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124744"/>
            <a:ext cx="3401594" cy="331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6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7FEF99-8095-48E3-B1D6-3E006D158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6DE83-4F39-4592-8586-BF90B5C26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803" y="476672"/>
            <a:ext cx="4746701" cy="1001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DB3FB8-DDB4-4821-A4C8-4393041C9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836712"/>
            <a:ext cx="4474799" cy="4728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1E83D-454A-4DED-89C9-449626C9E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502" y="1558860"/>
            <a:ext cx="5189002" cy="1078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BB73F9-23E1-4991-B4B2-8A874F62B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849" y="2852936"/>
            <a:ext cx="5189655" cy="154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8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20B4B3-1073-4475-835B-EBA43292F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22176-C34E-43A3-B9BC-B15182B88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36712"/>
            <a:ext cx="4474799" cy="4728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D72E9A-5526-4163-81FE-440D790B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5" y="836712"/>
            <a:ext cx="1829750" cy="747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7E3F59-3350-4855-BD1E-713455855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3" y="1772816"/>
            <a:ext cx="2477822" cy="341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4CB7F-4D15-4B2E-9035-96F3D74FD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3" y="2302943"/>
            <a:ext cx="2756773" cy="341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30B720-0A4D-404F-A9B4-7C8B2B583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3" y="2877743"/>
            <a:ext cx="2372630" cy="3413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3D311-FEBC-458F-AFDC-1580595582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5093" y="3198118"/>
            <a:ext cx="4713371" cy="778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F707E5-BBFD-4054-8B69-A56A316B0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2784" y="3976490"/>
            <a:ext cx="2769656" cy="20919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A72BDD-290B-40ED-939B-28624E684B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2120" y="6082137"/>
            <a:ext cx="2394665" cy="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C75190-C06D-4CAC-ACAD-C325E1C6D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56F19-DD8D-487C-8D70-AA7F834B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8640"/>
            <a:ext cx="3374265" cy="382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B331DC-C04F-4B48-910A-F03ED488F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408" y="0"/>
            <a:ext cx="798490" cy="674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91ECCA-0848-4DEA-9FCA-3996858FD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86" y="674451"/>
            <a:ext cx="6977199" cy="1008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1D304E-59F8-426C-936E-008CDE21F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86" y="1757729"/>
            <a:ext cx="5552797" cy="32554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9B210C-C5E9-4619-8E2A-650AF4D4C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192" y="1757729"/>
            <a:ext cx="2142029" cy="8089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F7D260-A6ED-4B7A-AF04-49C68CC19C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2506" y="2594120"/>
            <a:ext cx="4908808" cy="8089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11BE8D-3142-4DDE-A24A-D0C94971C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9165" y="3503161"/>
            <a:ext cx="2731909" cy="897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A55232-F52B-4660-B71A-AAA00F85F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616" y="5040610"/>
            <a:ext cx="4338762" cy="10693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B6233E-17B0-4987-92E9-6F61D906A2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7572" y="5267639"/>
            <a:ext cx="3372649" cy="8976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55603A6-B9CC-4224-A638-CE43FF02C3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4378" y="6165304"/>
            <a:ext cx="3619038" cy="715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7EE91E-217F-4897-B488-6FEDD3A59D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9908" y="4633194"/>
            <a:ext cx="1306468" cy="3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4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7134F8-021F-494A-B6B9-C6EF8CF97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0E6FE-C758-4DB7-9D10-76D80957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7" y="828468"/>
            <a:ext cx="5552797" cy="32554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46F53-A68F-4FC4-9F33-63636C3BF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391" y="4215301"/>
            <a:ext cx="3619038" cy="715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8D1F0-E2DB-4392-8664-993A45222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754" y="4572850"/>
            <a:ext cx="1011678" cy="584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E503D0-6655-44FA-8B24-8A108C18518E}"/>
              </a:ext>
            </a:extLst>
          </p:cNvPr>
          <p:cNvSpPr txBox="1"/>
          <p:nvPr/>
        </p:nvSpPr>
        <p:spPr>
          <a:xfrm>
            <a:off x="6372200" y="4083915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At x = 0</a:t>
            </a:r>
            <a:endParaRPr lang="en-MY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1B24B-5039-4287-B7AE-A38A74180EF6}"/>
              </a:ext>
            </a:extLst>
          </p:cNvPr>
          <p:cNvSpPr txBox="1"/>
          <p:nvPr/>
        </p:nvSpPr>
        <p:spPr>
          <a:xfrm>
            <a:off x="6372200" y="5184711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At x &gt;&gt; 0</a:t>
            </a:r>
            <a:endParaRPr lang="en-MY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807502-ABB7-4CD5-85B8-5DC7E52EA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5750601"/>
            <a:ext cx="2153603" cy="9187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E738AE-95B3-469A-933D-71AE57EAF9B8}"/>
              </a:ext>
            </a:extLst>
          </p:cNvPr>
          <p:cNvSpPr txBox="1"/>
          <p:nvPr/>
        </p:nvSpPr>
        <p:spPr>
          <a:xfrm>
            <a:off x="230215" y="5061788"/>
            <a:ext cx="58425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LTStd-Roman"/>
              </a:rPr>
              <a:t>That is, when the ring is so far away that its radius is negligible in comparison to the distance </a:t>
            </a:r>
            <a:r>
              <a:rPr lang="en-US" sz="2400" b="0" i="1" u="none" strike="noStrike" baseline="0" dirty="0">
                <a:latin typeface="TimesLTStd-Italic"/>
              </a:rPr>
              <a:t>x</a:t>
            </a:r>
            <a:r>
              <a:rPr lang="en-US" sz="2400" b="0" i="0" u="none" strike="noStrike" baseline="0" dirty="0">
                <a:latin typeface="TimesLTStd-Roman"/>
              </a:rPr>
              <a:t>, its field is the same as that of a point </a:t>
            </a:r>
            <a:r>
              <a:rPr lang="en-MY" sz="2400" b="0" i="0" u="none" strike="noStrike" baseline="0" dirty="0">
                <a:latin typeface="TimesLTStd-Roman"/>
              </a:rPr>
              <a:t>charge.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09665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1BB36E-8D48-4589-847F-3DA91C035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2C54D-ED18-4962-BCF2-D862D22D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6632"/>
            <a:ext cx="4275002" cy="432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47F0AA-AEED-4B51-9C45-FDB44605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416" y="116632"/>
            <a:ext cx="695459" cy="603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646F05-AAC2-45A3-9C7B-F307A36D8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719746"/>
            <a:ext cx="6782986" cy="981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99DA22-3875-4799-A743-EF426F72A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48" y="1831867"/>
            <a:ext cx="4332247" cy="3454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BAA0C8-1836-48A8-9C18-A326DF0C0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483" y="1696842"/>
            <a:ext cx="4448750" cy="10685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8DD121-C8DE-4555-BD12-F5FF5371A9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1" y="2848970"/>
            <a:ext cx="1231581" cy="364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18AE54-6637-423D-AAC6-7269F6F05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6290" y="3453306"/>
            <a:ext cx="2730803" cy="3834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C7E6A5-06C2-4B0E-83CC-A240761C8F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5794" y="4018790"/>
            <a:ext cx="3536842" cy="10685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C2B79E-9600-48A2-A3CE-F912D2C022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6929" y="5119930"/>
            <a:ext cx="3843503" cy="927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BC6CB7-7B05-4B2D-95D6-D0C140E2EE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7704" y="2872701"/>
            <a:ext cx="1662825" cy="316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A59453-B250-4B79-A288-330B1DB382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7716" y="3212976"/>
            <a:ext cx="1397149" cy="2869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1B2009-8B10-4628-BC71-AD9F11A776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08750" y="4348905"/>
            <a:ext cx="1462213" cy="29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02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for Lecture 2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/>
              <a:t>Looking forward at …</a:t>
            </a:r>
          </a:p>
          <a:p>
            <a:r>
              <a:rPr lang="en-CA" dirty="0"/>
              <a:t>the distinction between electric force and electric field.</a:t>
            </a:r>
          </a:p>
          <a:p>
            <a:r>
              <a:rPr lang="en-CA" dirty="0"/>
              <a:t>how to use the idea of electric field lines to visualize and interpret electric fields.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CEB37E-DFC0-4F03-9369-CD18F1D1A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6D06F-FFBB-46B0-988C-4FBACE322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85" y="4077071"/>
            <a:ext cx="5428462" cy="1728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E0911-5952-4E22-83C8-79672B34C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50" y="5805263"/>
            <a:ext cx="2732166" cy="897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2A34A-E3A2-4274-9D7D-C3FB59D6A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36" y="623052"/>
            <a:ext cx="4332247" cy="34540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807505-3758-4E62-AAB3-086F527BC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767" y="626474"/>
            <a:ext cx="2075189" cy="11521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EC50C3-D194-4E9E-AD4C-8BF183F5A38A}"/>
              </a:ext>
            </a:extLst>
          </p:cNvPr>
          <p:cNvSpPr txBox="1"/>
          <p:nvPr/>
        </p:nvSpPr>
        <p:spPr>
          <a:xfrm>
            <a:off x="5811947" y="161387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At x &gt;&gt; a</a:t>
            </a:r>
            <a:endParaRPr lang="en-MY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8D7F13-CF9C-48A0-9298-A41B36762CFA}"/>
              </a:ext>
            </a:extLst>
          </p:cNvPr>
          <p:cNvSpPr txBox="1"/>
          <p:nvPr/>
        </p:nvSpPr>
        <p:spPr>
          <a:xfrm>
            <a:off x="5821065" y="1806694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At a &gt;&gt; x</a:t>
            </a:r>
            <a:endParaRPr lang="en-MY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B5E34-4CBB-4E90-AB81-3E9306748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8771" y="2268359"/>
            <a:ext cx="3406619" cy="11521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03A70C-5E2F-4655-9904-56AE4B00D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6335" y="3405618"/>
            <a:ext cx="1599533" cy="8420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0A5F31-669F-4D77-8FD8-FFB5C2733179}"/>
              </a:ext>
            </a:extLst>
          </p:cNvPr>
          <p:cNvSpPr txBox="1"/>
          <p:nvPr/>
        </p:nvSpPr>
        <p:spPr>
          <a:xfrm>
            <a:off x="4350973" y="1511163"/>
            <a:ext cx="47986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latin typeface="TimesLTStd-Roman"/>
              </a:rPr>
              <a:t>Then the field becomes that of a point charge</a:t>
            </a:r>
            <a:endParaRPr lang="en-MY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9E6166-169F-4BD8-AF20-47EC61FC62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3890" y="5571416"/>
            <a:ext cx="4370110" cy="84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0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37F425-75E6-46A4-B7AE-EDC92C656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AC2BF-EE7E-400E-8E12-1D3EFD671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6632"/>
            <a:ext cx="5022761" cy="408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8637CF-F3D6-4920-8FF6-ED3A1DA34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620688"/>
            <a:ext cx="6912769" cy="941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F471C0-E10D-4A49-9A10-C199AD3E8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665039"/>
            <a:ext cx="4378817" cy="1964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301F29-5202-45C8-B63B-7AAC365DF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3692972"/>
            <a:ext cx="4550316" cy="2667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7AD614-8765-45CE-A208-211D698094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6252" y="4690971"/>
            <a:ext cx="4205573" cy="8309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902A70-0461-4610-B533-BCD38ED3359B}"/>
              </a:ext>
            </a:extLst>
          </p:cNvPr>
          <p:cNvSpPr/>
          <p:nvPr/>
        </p:nvSpPr>
        <p:spPr bwMode="auto">
          <a:xfrm>
            <a:off x="5202273" y="2348880"/>
            <a:ext cx="3762215" cy="21602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MY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D359FF-B375-4260-ABF2-7144AC2716F3}"/>
              </a:ext>
            </a:extLst>
          </p:cNvPr>
          <p:cNvSpPr txBox="1"/>
          <p:nvPr/>
        </p:nvSpPr>
        <p:spPr>
          <a:xfrm>
            <a:off x="6849571" y="1882482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2</a:t>
            </a:r>
            <a:r>
              <a:rPr lang="en-US" dirty="0">
                <a:sym typeface="Symbol" panose="05050102010706020507" pitchFamily="18" charset="2"/>
              </a:rPr>
              <a:t>r</a:t>
            </a:r>
            <a:endParaRPr lang="en-MY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792C4C-9121-48F4-AF90-408812C3BD7F}"/>
              </a:ext>
            </a:extLst>
          </p:cNvPr>
          <p:cNvSpPr txBox="1"/>
          <p:nvPr/>
        </p:nvSpPr>
        <p:spPr>
          <a:xfrm>
            <a:off x="4568676" y="2226059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sym typeface="Symbol" panose="05050102010706020507" pitchFamily="18" charset="2"/>
              </a:rPr>
              <a:t>dr</a:t>
            </a:r>
            <a:endParaRPr lang="en-MY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16D07A-09D4-4B80-9D7E-85F5521CB514}"/>
              </a:ext>
            </a:extLst>
          </p:cNvPr>
          <p:cNvSpPr txBox="1"/>
          <p:nvPr/>
        </p:nvSpPr>
        <p:spPr>
          <a:xfrm>
            <a:off x="6453526" y="2734715"/>
            <a:ext cx="1718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/>
              <a:t>dA</a:t>
            </a:r>
            <a:r>
              <a:rPr lang="en-US" dirty="0"/>
              <a:t> = 2</a:t>
            </a:r>
            <a:r>
              <a:rPr lang="en-US" dirty="0">
                <a:sym typeface="Symbol" panose="05050102010706020507" pitchFamily="18" charset="2"/>
              </a:rPr>
              <a:t>r </a:t>
            </a:r>
            <a:r>
              <a:rPr lang="en-US" dirty="0" err="1">
                <a:sym typeface="Symbol" panose="05050102010706020507" pitchFamily="18" charset="2"/>
              </a:rPr>
              <a:t>dr</a:t>
            </a:r>
            <a:endParaRPr lang="en-MY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8D211F-E9D7-4ACE-AEAB-C1C82B7F2664}"/>
              </a:ext>
            </a:extLst>
          </p:cNvPr>
          <p:cNvSpPr txBox="1"/>
          <p:nvPr/>
        </p:nvSpPr>
        <p:spPr>
          <a:xfrm>
            <a:off x="4982570" y="3523656"/>
            <a:ext cx="42701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0" i="0" u="none" strike="noStrike" baseline="0" dirty="0">
                <a:latin typeface="TimesLTStd-Roman"/>
              </a:rPr>
              <a:t>The charge per unit area is</a:t>
            </a:r>
          </a:p>
          <a:p>
            <a:pPr algn="l"/>
            <a:r>
              <a:rPr lang="en-US" sz="2200" dirty="0">
                <a:latin typeface="TimesLTStd-Roman"/>
                <a:sym typeface="Symbol" panose="05050102010706020507" pitchFamily="18" charset="2"/>
              </a:rPr>
              <a:t> = </a:t>
            </a:r>
            <a:r>
              <a:rPr lang="en-US" sz="2200" dirty="0" err="1">
                <a:latin typeface="TimesLTStd-Roman"/>
                <a:sym typeface="Symbol" panose="05050102010706020507" pitchFamily="18" charset="2"/>
              </a:rPr>
              <a:t>dQ</a:t>
            </a:r>
            <a:r>
              <a:rPr lang="en-US" sz="2200" dirty="0">
                <a:latin typeface="TimesLTStd-Roman"/>
                <a:sym typeface="Symbol" panose="05050102010706020507" pitchFamily="18" charset="2"/>
              </a:rPr>
              <a:t>/</a:t>
            </a:r>
            <a:r>
              <a:rPr lang="en-US" sz="2200" dirty="0" err="1">
                <a:latin typeface="TimesLTStd-Roman"/>
                <a:sym typeface="Symbol" panose="05050102010706020507" pitchFamily="18" charset="2"/>
              </a:rPr>
              <a:t>dA</a:t>
            </a:r>
            <a:r>
              <a:rPr lang="en-US" sz="2200" dirty="0">
                <a:latin typeface="TimesLTStd-Roman"/>
                <a:sym typeface="Symbol" panose="05050102010706020507" pitchFamily="18" charset="2"/>
              </a:rPr>
              <a:t>, </a:t>
            </a:r>
            <a:r>
              <a:rPr lang="en-US" sz="2200" dirty="0" err="1">
                <a:latin typeface="TimesLTStd-Roman"/>
                <a:sym typeface="Symbol" panose="05050102010706020507" pitchFamily="18" charset="2"/>
              </a:rPr>
              <a:t>dQ</a:t>
            </a:r>
            <a:r>
              <a:rPr lang="en-US" sz="2200" dirty="0">
                <a:latin typeface="TimesLTStd-Roman"/>
                <a:sym typeface="Symbol" panose="05050102010706020507" pitchFamily="18" charset="2"/>
              </a:rPr>
              <a:t> =  </a:t>
            </a:r>
            <a:r>
              <a:rPr lang="en-US" sz="2200" dirty="0" err="1">
                <a:latin typeface="TimesLTStd-Roman"/>
                <a:sym typeface="Symbol" panose="05050102010706020507" pitchFamily="18" charset="2"/>
              </a:rPr>
              <a:t>dA</a:t>
            </a:r>
            <a:r>
              <a:rPr lang="en-US" sz="2200" dirty="0">
                <a:latin typeface="TimesLTStd-Roman"/>
                <a:sym typeface="Symbol" panose="05050102010706020507" pitchFamily="18" charset="2"/>
              </a:rPr>
              <a:t> = </a:t>
            </a:r>
            <a:r>
              <a:rPr lang="en-US" sz="2200" dirty="0"/>
              <a:t>2</a:t>
            </a:r>
            <a:r>
              <a:rPr lang="en-US" sz="2200" dirty="0">
                <a:sym typeface="Symbol" panose="05050102010706020507" pitchFamily="18" charset="2"/>
              </a:rPr>
              <a:t>r </a:t>
            </a:r>
            <a:r>
              <a:rPr lang="en-US" sz="2200" dirty="0" err="1">
                <a:sym typeface="Symbol" panose="05050102010706020507" pitchFamily="18" charset="2"/>
              </a:rPr>
              <a:t>dr</a:t>
            </a:r>
            <a:r>
              <a:rPr lang="en-US" sz="2200" dirty="0">
                <a:latin typeface="TimesLTStd-Roman"/>
                <a:sym typeface="Symbol" panose="05050102010706020507" pitchFamily="18" charset="2"/>
              </a:rPr>
              <a:t> </a:t>
            </a:r>
            <a:endParaRPr lang="en-MY" sz="2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0029EB-46D0-467D-8BF3-B53BBA5328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3861" y="5533124"/>
            <a:ext cx="3546611" cy="101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0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2FA365-3D27-4CEF-B568-46DB5D964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CA1E4-368F-45C8-A7EB-50C8D8065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260648"/>
            <a:ext cx="8214652" cy="792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5BE10-6D9E-4539-9965-67F15590E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04" y="1032182"/>
            <a:ext cx="6852715" cy="1316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A6365-FDA3-4158-A03C-DB02184B3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56" y="3158969"/>
            <a:ext cx="4854917" cy="2432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B1EF06-4F7A-4FCA-B58A-1FFC3E9A9569}"/>
              </a:ext>
            </a:extLst>
          </p:cNvPr>
          <p:cNvSpPr txBox="1"/>
          <p:nvPr/>
        </p:nvSpPr>
        <p:spPr>
          <a:xfrm>
            <a:off x="539551" y="2636912"/>
            <a:ext cx="4854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Let t = x</a:t>
            </a:r>
            <a:r>
              <a:rPr lang="en-US" baseline="30000" dirty="0"/>
              <a:t>2</a:t>
            </a:r>
            <a:r>
              <a:rPr lang="en-US" dirty="0"/>
              <a:t> + r</a:t>
            </a:r>
            <a:r>
              <a:rPr lang="en-US" baseline="30000" dirty="0"/>
              <a:t>2</a:t>
            </a:r>
            <a:r>
              <a:rPr lang="en-US" dirty="0"/>
              <a:t> , dt = 2rdr</a:t>
            </a:r>
            <a:endParaRPr lang="en-MY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D08F4-03A7-4498-86AB-8B840AFC9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543" y="5776855"/>
            <a:ext cx="1440160" cy="530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D15737-845F-4696-97AA-DE71E6DF6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716" y="5687913"/>
            <a:ext cx="1528561" cy="7583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2EB2EE-6537-4959-8FB5-9BE110D2532C}"/>
              </a:ext>
            </a:extLst>
          </p:cNvPr>
          <p:cNvSpPr txBox="1"/>
          <p:nvPr/>
        </p:nvSpPr>
        <p:spPr>
          <a:xfrm>
            <a:off x="5148064" y="3677794"/>
            <a:ext cx="388843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LTStd-Roman"/>
              </a:rPr>
              <a:t>Hence the electric field produced by an </a:t>
            </a:r>
            <a:r>
              <a:rPr lang="en-US" sz="2400" b="0" i="1" u="none" strike="noStrike" baseline="0" dirty="0">
                <a:latin typeface="TimesLTStd-Italic"/>
              </a:rPr>
              <a:t>infinite </a:t>
            </a:r>
            <a:r>
              <a:rPr lang="en-US" sz="2400" b="0" i="0" u="none" strike="noStrike" baseline="0" dirty="0">
                <a:latin typeface="TimesLTStd-Roman"/>
              </a:rPr>
              <a:t>plane sheet of charge is </a:t>
            </a:r>
            <a:r>
              <a:rPr lang="en-US" sz="2400" b="0" i="1" u="none" strike="noStrike" baseline="0" dirty="0">
                <a:latin typeface="TimesLTStd-Italic"/>
              </a:rPr>
              <a:t>independent of the distance from the sheet. </a:t>
            </a:r>
            <a:r>
              <a:rPr lang="en-US" sz="2400" b="0" i="0" u="none" strike="noStrike" baseline="0" dirty="0">
                <a:latin typeface="TimesLTStd-Roman"/>
              </a:rPr>
              <a:t>The field direction is everywhere perpendicular to the sheet, away from it.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98074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8A1399-4169-442C-9A27-C22CDB9AC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01C9A-09E0-43A4-8290-3301399D3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2515"/>
            <a:ext cx="6362163" cy="473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852B42-0493-4567-9556-547916942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6" y="764704"/>
            <a:ext cx="6696086" cy="1296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B4F5BD-73CE-4BB2-B31A-1CFF00DA2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5" y="2088028"/>
            <a:ext cx="1871413" cy="692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F8F8C2-B38F-4D91-8D1B-A9FDEB6C1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3062915"/>
            <a:ext cx="5962250" cy="260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37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 field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electric</a:t>
            </a:r>
            <a:r>
              <a:rPr lang="en-US" dirty="0"/>
              <a:t> </a:t>
            </a:r>
            <a:r>
              <a:rPr lang="en-US" b="1" dirty="0"/>
              <a:t>field</a:t>
            </a:r>
            <a:r>
              <a:rPr lang="en-US" dirty="0"/>
              <a:t> </a:t>
            </a:r>
            <a:r>
              <a:rPr lang="en-US" b="1" dirty="0"/>
              <a:t>line</a:t>
            </a:r>
            <a:r>
              <a:rPr lang="en-US" dirty="0"/>
              <a:t> is an imaginary line or curve whose tangent at any point is the direction of the electric field vector at that point.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72" y="2492896"/>
            <a:ext cx="4791456" cy="279806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 field lines of a point charge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685800"/>
            <a:ext cx="4343400" cy="5622926"/>
          </a:xfrm>
        </p:spPr>
        <p:txBody>
          <a:bodyPr/>
          <a:lstStyle/>
          <a:p>
            <a:r>
              <a:rPr lang="en-US" dirty="0"/>
              <a:t>Electric field lines show the </a:t>
            </a:r>
            <a:r>
              <a:rPr lang="en-US" i="1" dirty="0"/>
              <a:t>direction</a:t>
            </a:r>
            <a:r>
              <a:rPr lang="en-US" dirty="0"/>
              <a:t> of the electric field at each point.</a:t>
            </a:r>
          </a:p>
          <a:p>
            <a:r>
              <a:rPr lang="en-US" dirty="0"/>
              <a:t>The spacing of field lines gives a general idea of the </a:t>
            </a:r>
            <a:r>
              <a:rPr lang="en-US" i="1" dirty="0"/>
              <a:t>magnitude</a:t>
            </a:r>
            <a:r>
              <a:rPr lang="en-US" dirty="0"/>
              <a:t> of the electric field at each point.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730512" y="764704"/>
            <a:ext cx="4108688" cy="4166939"/>
            <a:chOff x="1615440" y="1196752"/>
            <a:chExt cx="4108688" cy="41669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24" r="30516" b="20916"/>
            <a:stretch/>
          </p:blipFill>
          <p:spPr>
            <a:xfrm>
              <a:off x="1615440" y="1196752"/>
              <a:ext cx="4108688" cy="410445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3698379" y="5219675"/>
              <a:ext cx="216024" cy="144016"/>
            </a:xfrm>
            <a:prstGeom prst="rect">
              <a:avLst/>
            </a:prstGeom>
            <a:solidFill>
              <a:schemeClr val="bg1"/>
            </a:solidFill>
            <a:ln w="349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2075" tIns="46038" rIns="92075" bIns="4603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 field lines of a dipole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2132856"/>
            <a:ext cx="8610600" cy="3743822"/>
          </a:xfrm>
        </p:spPr>
        <p:txBody>
          <a:bodyPr/>
          <a:lstStyle/>
          <a:p>
            <a:r>
              <a:rPr lang="en-US" dirty="0"/>
              <a:t>Field lines point away from + charges and toward – charges.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" t="11542" r="2651" b="8245"/>
          <a:stretch/>
        </p:blipFill>
        <p:spPr>
          <a:xfrm>
            <a:off x="1686379" y="2782813"/>
            <a:ext cx="5695041" cy="3711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5801FC-487F-4774-A885-4ED0FD2B58C2}"/>
              </a:ext>
            </a:extLst>
          </p:cNvPr>
          <p:cNvSpPr txBox="1"/>
          <p:nvPr/>
        </p:nvSpPr>
        <p:spPr>
          <a:xfrm>
            <a:off x="304800" y="672336"/>
            <a:ext cx="8534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LTStd-Roman"/>
              </a:rPr>
              <a:t>An </a:t>
            </a:r>
            <a:r>
              <a:rPr lang="en-US" sz="2400" b="1" i="0" u="none" strike="noStrike" baseline="0" dirty="0">
                <a:latin typeface="TimesLTStd-Bold"/>
              </a:rPr>
              <a:t>electric dipole </a:t>
            </a:r>
            <a:r>
              <a:rPr lang="en-US" sz="2400" b="0" i="0" u="none" strike="noStrike" baseline="0" dirty="0">
                <a:latin typeface="TimesLTStd-Roman"/>
              </a:rPr>
              <a:t>is a pair of point charges with equal magnitude and opposite sign (a positive charge </a:t>
            </a:r>
            <a:r>
              <a:rPr lang="en-US" sz="2400" b="0" i="1" u="none" strike="noStrike" baseline="0" dirty="0">
                <a:latin typeface="TimesLTStd-Italic"/>
              </a:rPr>
              <a:t>q </a:t>
            </a:r>
            <a:r>
              <a:rPr lang="en-US" sz="2400" b="0" i="0" u="none" strike="noStrike" baseline="0" dirty="0">
                <a:latin typeface="TimesLTStd-Roman"/>
              </a:rPr>
              <a:t>and a negative charge </a:t>
            </a:r>
            <a:r>
              <a:rPr lang="en-US" sz="2400" b="0" i="0" u="none" strike="noStrike" baseline="0" dirty="0">
                <a:latin typeface="PearsonMATHPRO02"/>
              </a:rPr>
              <a:t>-</a:t>
            </a:r>
            <a:r>
              <a:rPr lang="en-US" sz="2400" b="0" i="1" u="none" strike="noStrike" baseline="0" dirty="0">
                <a:latin typeface="TimesLTStd-Italic"/>
              </a:rPr>
              <a:t>q</a:t>
            </a:r>
            <a:r>
              <a:rPr lang="en-US" sz="2400" b="0" i="0" u="none" strike="noStrike" baseline="0" dirty="0">
                <a:latin typeface="TimesLTStd-Roman"/>
              </a:rPr>
              <a:t>) separated by a distance </a:t>
            </a:r>
            <a:r>
              <a:rPr lang="en-US" sz="2400" b="0" i="1" u="none" strike="noStrike" baseline="0" dirty="0">
                <a:latin typeface="TimesLTStd-Italic"/>
              </a:rPr>
              <a:t>d</a:t>
            </a:r>
            <a:r>
              <a:rPr lang="en-US" sz="2400" b="0" i="0" u="none" strike="noStrike" baseline="0" dirty="0">
                <a:latin typeface="TimesLTStd-Roman"/>
              </a:rPr>
              <a:t>.</a:t>
            </a:r>
            <a:endParaRPr lang="en-MY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 field lines of two equal positive charges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At any point, the electric field has a unique direction, so </a:t>
            </a:r>
            <a:r>
              <a:rPr lang="en-CA" i="1" dirty="0"/>
              <a:t>field</a:t>
            </a:r>
            <a:r>
              <a:rPr lang="en-CA" dirty="0"/>
              <a:t> </a:t>
            </a:r>
            <a:r>
              <a:rPr lang="en-CA" i="1" dirty="0"/>
              <a:t>lines</a:t>
            </a:r>
            <a:r>
              <a:rPr lang="en-CA" dirty="0"/>
              <a:t> </a:t>
            </a:r>
            <a:r>
              <a:rPr lang="en-CA" i="1" dirty="0"/>
              <a:t>never</a:t>
            </a:r>
            <a:r>
              <a:rPr lang="en-CA" dirty="0"/>
              <a:t> </a:t>
            </a:r>
            <a:r>
              <a:rPr lang="en-CA" i="1" dirty="0"/>
              <a:t>intersect</a:t>
            </a:r>
            <a:r>
              <a:rPr lang="en-CA" dirty="0"/>
              <a:t>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670304" y="2077963"/>
            <a:ext cx="5803392" cy="4519389"/>
            <a:chOff x="1670304" y="1052736"/>
            <a:chExt cx="5803392" cy="451938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24" b="15572"/>
            <a:stretch/>
          </p:blipFill>
          <p:spPr>
            <a:xfrm>
              <a:off x="1670304" y="1052736"/>
              <a:ext cx="5803392" cy="4464496"/>
            </a:xfrm>
            <a:prstGeom prst="rect">
              <a:avLst/>
            </a:prstGeom>
          </p:spPr>
        </p:pic>
        <p:sp>
          <p:nvSpPr>
            <p:cNvPr id="11" name="Freeform 10"/>
            <p:cNvSpPr/>
            <p:nvPr/>
          </p:nvSpPr>
          <p:spPr bwMode="auto">
            <a:xfrm>
              <a:off x="1819275" y="5076825"/>
              <a:ext cx="333375" cy="495300"/>
            </a:xfrm>
            <a:custGeom>
              <a:avLst/>
              <a:gdLst>
                <a:gd name="connsiteX0" fmla="*/ 200025 w 333375"/>
                <a:gd name="connsiteY0" fmla="*/ 0 h 495300"/>
                <a:gd name="connsiteX1" fmla="*/ 200025 w 333375"/>
                <a:gd name="connsiteY1" fmla="*/ 0 h 495300"/>
                <a:gd name="connsiteX2" fmla="*/ 133350 w 333375"/>
                <a:gd name="connsiteY2" fmla="*/ 66675 h 495300"/>
                <a:gd name="connsiteX3" fmla="*/ 85725 w 333375"/>
                <a:gd name="connsiteY3" fmla="*/ 114300 h 495300"/>
                <a:gd name="connsiteX4" fmla="*/ 66675 w 333375"/>
                <a:gd name="connsiteY4" fmla="*/ 152400 h 495300"/>
                <a:gd name="connsiteX5" fmla="*/ 28575 w 333375"/>
                <a:gd name="connsiteY5" fmla="*/ 209550 h 495300"/>
                <a:gd name="connsiteX6" fmla="*/ 19050 w 333375"/>
                <a:gd name="connsiteY6" fmla="*/ 238125 h 495300"/>
                <a:gd name="connsiteX7" fmla="*/ 0 w 333375"/>
                <a:gd name="connsiteY7" fmla="*/ 371475 h 495300"/>
                <a:gd name="connsiteX8" fmla="*/ 9525 w 333375"/>
                <a:gd name="connsiteY8" fmla="*/ 447675 h 495300"/>
                <a:gd name="connsiteX9" fmla="*/ 19050 w 333375"/>
                <a:gd name="connsiteY9" fmla="*/ 476250 h 495300"/>
                <a:gd name="connsiteX10" fmla="*/ 76200 w 333375"/>
                <a:gd name="connsiteY10" fmla="*/ 495300 h 495300"/>
                <a:gd name="connsiteX11" fmla="*/ 161925 w 333375"/>
                <a:gd name="connsiteY11" fmla="*/ 485775 h 495300"/>
                <a:gd name="connsiteX12" fmla="*/ 200025 w 333375"/>
                <a:gd name="connsiteY12" fmla="*/ 438150 h 495300"/>
                <a:gd name="connsiteX13" fmla="*/ 219075 w 333375"/>
                <a:gd name="connsiteY13" fmla="*/ 409575 h 495300"/>
                <a:gd name="connsiteX14" fmla="*/ 238125 w 333375"/>
                <a:gd name="connsiteY14" fmla="*/ 352425 h 495300"/>
                <a:gd name="connsiteX15" fmla="*/ 276225 w 333375"/>
                <a:gd name="connsiteY15" fmla="*/ 266700 h 495300"/>
                <a:gd name="connsiteX16" fmla="*/ 285750 w 333375"/>
                <a:gd name="connsiteY16" fmla="*/ 238125 h 495300"/>
                <a:gd name="connsiteX17" fmla="*/ 295275 w 333375"/>
                <a:gd name="connsiteY17" fmla="*/ 209550 h 495300"/>
                <a:gd name="connsiteX18" fmla="*/ 314325 w 333375"/>
                <a:gd name="connsiteY18" fmla="*/ 180975 h 495300"/>
                <a:gd name="connsiteX19" fmla="*/ 333375 w 333375"/>
                <a:gd name="connsiteY19" fmla="*/ 123825 h 495300"/>
                <a:gd name="connsiteX20" fmla="*/ 323850 w 333375"/>
                <a:gd name="connsiteY20" fmla="*/ 28575 h 495300"/>
                <a:gd name="connsiteX21" fmla="*/ 295275 w 333375"/>
                <a:gd name="connsiteY21" fmla="*/ 19050 h 495300"/>
                <a:gd name="connsiteX22" fmla="*/ 200025 w 333375"/>
                <a:gd name="connsiteY22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33375" h="495300">
                  <a:moveTo>
                    <a:pt x="200025" y="0"/>
                  </a:moveTo>
                  <a:lnTo>
                    <a:pt x="200025" y="0"/>
                  </a:lnTo>
                  <a:cubicBezTo>
                    <a:pt x="177800" y="22225"/>
                    <a:pt x="154376" y="43313"/>
                    <a:pt x="133350" y="66675"/>
                  </a:cubicBezTo>
                  <a:cubicBezTo>
                    <a:pt x="85725" y="119592"/>
                    <a:pt x="146050" y="74083"/>
                    <a:pt x="85725" y="114300"/>
                  </a:cubicBezTo>
                  <a:cubicBezTo>
                    <a:pt x="79375" y="127000"/>
                    <a:pt x="73980" y="140224"/>
                    <a:pt x="66675" y="152400"/>
                  </a:cubicBezTo>
                  <a:cubicBezTo>
                    <a:pt x="54895" y="172033"/>
                    <a:pt x="35815" y="187830"/>
                    <a:pt x="28575" y="209550"/>
                  </a:cubicBezTo>
                  <a:cubicBezTo>
                    <a:pt x="25400" y="219075"/>
                    <a:pt x="21485" y="228385"/>
                    <a:pt x="19050" y="238125"/>
                  </a:cubicBezTo>
                  <a:cubicBezTo>
                    <a:pt x="6919" y="286648"/>
                    <a:pt x="5927" y="318132"/>
                    <a:pt x="0" y="371475"/>
                  </a:cubicBezTo>
                  <a:cubicBezTo>
                    <a:pt x="3175" y="396875"/>
                    <a:pt x="4946" y="422490"/>
                    <a:pt x="9525" y="447675"/>
                  </a:cubicBezTo>
                  <a:cubicBezTo>
                    <a:pt x="11321" y="457553"/>
                    <a:pt x="10880" y="470414"/>
                    <a:pt x="19050" y="476250"/>
                  </a:cubicBezTo>
                  <a:cubicBezTo>
                    <a:pt x="35390" y="487922"/>
                    <a:pt x="76200" y="495300"/>
                    <a:pt x="76200" y="495300"/>
                  </a:cubicBezTo>
                  <a:cubicBezTo>
                    <a:pt x="104775" y="492125"/>
                    <a:pt x="134033" y="492748"/>
                    <a:pt x="161925" y="485775"/>
                  </a:cubicBezTo>
                  <a:cubicBezTo>
                    <a:pt x="198626" y="476600"/>
                    <a:pt x="187080" y="464040"/>
                    <a:pt x="200025" y="438150"/>
                  </a:cubicBezTo>
                  <a:cubicBezTo>
                    <a:pt x="205145" y="427911"/>
                    <a:pt x="214426" y="420036"/>
                    <a:pt x="219075" y="409575"/>
                  </a:cubicBezTo>
                  <a:cubicBezTo>
                    <a:pt x="227230" y="391225"/>
                    <a:pt x="226986" y="369133"/>
                    <a:pt x="238125" y="352425"/>
                  </a:cubicBezTo>
                  <a:cubicBezTo>
                    <a:pt x="268314" y="307142"/>
                    <a:pt x="253555" y="334710"/>
                    <a:pt x="276225" y="266700"/>
                  </a:cubicBezTo>
                  <a:lnTo>
                    <a:pt x="285750" y="238125"/>
                  </a:lnTo>
                  <a:cubicBezTo>
                    <a:pt x="288925" y="228600"/>
                    <a:pt x="289706" y="217904"/>
                    <a:pt x="295275" y="209550"/>
                  </a:cubicBezTo>
                  <a:cubicBezTo>
                    <a:pt x="301625" y="200025"/>
                    <a:pt x="309676" y="191436"/>
                    <a:pt x="314325" y="180975"/>
                  </a:cubicBezTo>
                  <a:cubicBezTo>
                    <a:pt x="322480" y="162625"/>
                    <a:pt x="333375" y="123825"/>
                    <a:pt x="333375" y="123825"/>
                  </a:cubicBezTo>
                  <a:cubicBezTo>
                    <a:pt x="330200" y="92075"/>
                    <a:pt x="334754" y="58562"/>
                    <a:pt x="323850" y="28575"/>
                  </a:cubicBezTo>
                  <a:cubicBezTo>
                    <a:pt x="320419" y="19139"/>
                    <a:pt x="305214" y="20470"/>
                    <a:pt x="295275" y="19050"/>
                  </a:cubicBezTo>
                  <a:cubicBezTo>
                    <a:pt x="260558" y="14090"/>
                    <a:pt x="215900" y="3175"/>
                    <a:pt x="200025" y="0"/>
                  </a:cubicBezTo>
                  <a:close/>
                </a:path>
              </a:pathLst>
            </a:custGeom>
            <a:solidFill>
              <a:schemeClr val="bg1"/>
            </a:solidFill>
            <a:ln w="349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2075" tIns="46038" rIns="92075" bIns="4603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water molecule is an electric dipole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water molecule as a whole is electrically neutral, but the chemical bonds within the molecule cause a displacement of charge.</a:t>
            </a:r>
          </a:p>
          <a:p>
            <a:r>
              <a:rPr lang="en-CA" altLang="en-US" dirty="0"/>
              <a:t>The result is a net negative charge on the oxygen end of the molecule and a net positive charge on the hydrogen end, forming an electric dipole.</a:t>
            </a:r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6979"/>
          <a:stretch/>
        </p:blipFill>
        <p:spPr>
          <a:xfrm>
            <a:off x="2975238" y="3816199"/>
            <a:ext cx="3193524" cy="246469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water molecule is an electric dipole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/>
              <a:t>When dissolved in water, salt dissociates into a positive sodium ion and a negative chlorine ion, which tend to be attracted to the negative and positive ends of water molecules.</a:t>
            </a:r>
          </a:p>
          <a:p>
            <a:r>
              <a:rPr lang="en-CA" altLang="en-US" dirty="0"/>
              <a:t>This holds the ions in solution. </a:t>
            </a:r>
          </a:p>
          <a:p>
            <a:r>
              <a:rPr lang="en-CA" altLang="en-US" dirty="0"/>
              <a:t>If water molecules were not </a:t>
            </a:r>
            <a:br>
              <a:rPr lang="en-CA" altLang="en-US" dirty="0"/>
            </a:br>
            <a:r>
              <a:rPr lang="en-CA" altLang="en-US" dirty="0"/>
              <a:t>electric dipoles, water would </a:t>
            </a:r>
            <a:br>
              <a:rPr lang="en-CA" altLang="en-US" dirty="0"/>
            </a:br>
            <a:r>
              <a:rPr lang="en-CA" altLang="en-US" dirty="0"/>
              <a:t>be a poor solvent, and almost </a:t>
            </a:r>
            <a:br>
              <a:rPr lang="en-CA" altLang="en-US" dirty="0"/>
            </a:br>
            <a:r>
              <a:rPr lang="en-CA" altLang="en-US" dirty="0"/>
              <a:t>all of the chemistry that occurs </a:t>
            </a:r>
            <a:br>
              <a:rPr lang="en-CA" altLang="en-US" dirty="0"/>
            </a:br>
            <a:r>
              <a:rPr lang="en-CA" altLang="en-US" dirty="0"/>
              <a:t>in aqueous solutions would be </a:t>
            </a:r>
            <a:br>
              <a:rPr lang="en-CA" altLang="en-US" dirty="0"/>
            </a:br>
            <a:r>
              <a:rPr lang="en-CA" altLang="en-US" dirty="0"/>
              <a:t>impossible! 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4"/>
          <a:stretch/>
        </p:blipFill>
        <p:spPr>
          <a:xfrm>
            <a:off x="4932040" y="2492896"/>
            <a:ext cx="4035552" cy="3078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 field: Introduction Slide 1 of 3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3429000"/>
            <a:ext cx="8610600" cy="2879726"/>
          </a:xfrm>
        </p:spPr>
        <p:txBody>
          <a:bodyPr/>
          <a:lstStyle/>
          <a:p>
            <a:r>
              <a:rPr lang="en-US" dirty="0"/>
              <a:t>To introduce the concept of </a:t>
            </a:r>
            <a:r>
              <a:rPr lang="en-US" b="1" dirty="0"/>
              <a:t>electric</a:t>
            </a:r>
            <a:r>
              <a:rPr lang="en-US" dirty="0"/>
              <a:t> </a:t>
            </a:r>
            <a:r>
              <a:rPr lang="en-US" b="1" dirty="0"/>
              <a:t>field</a:t>
            </a:r>
            <a:r>
              <a:rPr lang="en-US" dirty="0"/>
              <a:t>, first consider the mutual repulsion of two positively charged bodies </a:t>
            </a:r>
            <a:r>
              <a:rPr lang="en-US" i="1" dirty="0"/>
              <a:t>A</a:t>
            </a:r>
            <a:r>
              <a:rPr lang="en-US" dirty="0"/>
              <a:t> and </a:t>
            </a:r>
            <a:r>
              <a:rPr lang="en-US" i="1" dirty="0"/>
              <a:t>B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712976" y="776163"/>
            <a:ext cx="5718048" cy="2353056"/>
            <a:chOff x="1712976" y="776163"/>
            <a:chExt cx="5718048" cy="23530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976" y="776163"/>
              <a:ext cx="5718048" cy="2353056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 bwMode="auto">
            <a:xfrm>
              <a:off x="1712976" y="786102"/>
              <a:ext cx="410752" cy="348581"/>
            </a:xfrm>
            <a:prstGeom prst="rect">
              <a:avLst/>
            </a:prstGeom>
            <a:solidFill>
              <a:schemeClr val="bg1"/>
            </a:solidFill>
            <a:ln w="349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2075" tIns="46038" rIns="92075" bIns="4603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729D1DA-1212-406B-9A3B-9DE4504957FA}"/>
              </a:ext>
            </a:extLst>
          </p:cNvPr>
          <p:cNvSpPr txBox="1"/>
          <p:nvPr/>
        </p:nvSpPr>
        <p:spPr>
          <a:xfrm>
            <a:off x="467544" y="4583514"/>
            <a:ext cx="82809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MY" dirty="0">
                <a:solidFill>
                  <a:srgbClr val="C00000"/>
                </a:solidFill>
                <a:latin typeface="TimesLTStd-Roman"/>
              </a:rPr>
              <a:t>B</a:t>
            </a:r>
            <a:r>
              <a:rPr lang="en-MY" sz="2400" b="0" i="0" u="none" strike="noStrike" baseline="0" dirty="0">
                <a:solidFill>
                  <a:srgbClr val="C00000"/>
                </a:solidFill>
                <a:latin typeface="TimesLTStd-Roman"/>
              </a:rPr>
              <a:t>ody </a:t>
            </a:r>
            <a:r>
              <a:rPr lang="en-MY" sz="2400" b="0" i="1" u="none" strike="noStrike" baseline="0" dirty="0">
                <a:solidFill>
                  <a:srgbClr val="C00000"/>
                </a:solidFill>
                <a:latin typeface="TimesLTStd-Italic"/>
              </a:rPr>
              <a:t>A</a:t>
            </a:r>
            <a:r>
              <a:rPr lang="en-MY" sz="2400" b="0" i="0" u="none" strike="noStrike" baseline="0" dirty="0">
                <a:solidFill>
                  <a:srgbClr val="C00000"/>
                </a:solidFill>
                <a:latin typeface="TimesLTStd-Roman"/>
              </a:rPr>
              <a:t>, as a </a:t>
            </a:r>
            <a:r>
              <a:rPr lang="en-US" sz="2400" b="0" i="0" u="none" strike="noStrike" baseline="0" dirty="0">
                <a:solidFill>
                  <a:srgbClr val="C00000"/>
                </a:solidFill>
                <a:latin typeface="TimesLTStd-Roman"/>
              </a:rPr>
              <a:t>result of the charge that it carries, somehow </a:t>
            </a:r>
            <a:r>
              <a:rPr lang="en-US" sz="2400" b="0" i="1" u="none" strike="noStrike" baseline="0" dirty="0">
                <a:solidFill>
                  <a:srgbClr val="C00000"/>
                </a:solidFill>
                <a:latin typeface="TimesLTStd-Italic"/>
              </a:rPr>
              <a:t>modifies the properties of the space </a:t>
            </a:r>
            <a:r>
              <a:rPr lang="en-MY" sz="2400" b="0" i="1" u="none" strike="noStrike" baseline="0" dirty="0">
                <a:solidFill>
                  <a:srgbClr val="C00000"/>
                </a:solidFill>
                <a:latin typeface="TimesLTStd-Italic"/>
              </a:rPr>
              <a:t>around it. </a:t>
            </a:r>
            <a:r>
              <a:rPr lang="en-MY" sz="2400" b="0" i="0" u="none" strike="noStrike" baseline="0" dirty="0">
                <a:solidFill>
                  <a:srgbClr val="C00000"/>
                </a:solidFill>
                <a:latin typeface="TimesLTStd-Roman"/>
              </a:rPr>
              <a:t>Then </a:t>
            </a:r>
            <a:r>
              <a:rPr lang="en-US" sz="2400" b="0" i="0" u="none" strike="noStrike" baseline="0" dirty="0">
                <a:solidFill>
                  <a:srgbClr val="C00000"/>
                </a:solidFill>
                <a:latin typeface="TimesLTStd-Roman"/>
              </a:rPr>
              <a:t>body </a:t>
            </a:r>
            <a:r>
              <a:rPr lang="en-US" sz="2400" b="0" i="1" u="none" strike="noStrike" baseline="0" dirty="0">
                <a:solidFill>
                  <a:srgbClr val="C00000"/>
                </a:solidFill>
                <a:latin typeface="TimesLTStd-Italic"/>
              </a:rPr>
              <a:t>B</a:t>
            </a:r>
            <a:r>
              <a:rPr lang="en-US" sz="2400" b="0" i="0" u="none" strike="noStrike" baseline="0" dirty="0">
                <a:solidFill>
                  <a:srgbClr val="C00000"/>
                </a:solidFill>
                <a:latin typeface="TimesLTStd-Roman"/>
              </a:rPr>
              <a:t>, as a result of the charge that </a:t>
            </a:r>
            <a:r>
              <a:rPr lang="en-US" sz="2400" b="0" i="1" u="none" strike="noStrike" baseline="0" dirty="0">
                <a:solidFill>
                  <a:srgbClr val="C00000"/>
                </a:solidFill>
                <a:latin typeface="TimesLTStd-Italic"/>
              </a:rPr>
              <a:t>it </a:t>
            </a:r>
            <a:r>
              <a:rPr lang="en-US" sz="2400" b="0" i="0" u="none" strike="noStrike" baseline="0" dirty="0">
                <a:solidFill>
                  <a:srgbClr val="C00000"/>
                </a:solidFill>
                <a:latin typeface="TimesLTStd-Roman"/>
              </a:rPr>
              <a:t>carries, senses how space has been modified at its position. The response of body </a:t>
            </a:r>
            <a:r>
              <a:rPr lang="en-US" sz="2400" b="0" i="1" u="none" strike="noStrike" baseline="0" dirty="0">
                <a:solidFill>
                  <a:srgbClr val="C00000"/>
                </a:solidFill>
                <a:latin typeface="TimesLTStd-Italic"/>
              </a:rPr>
              <a:t>B </a:t>
            </a:r>
            <a:r>
              <a:rPr lang="en-US" sz="2400" b="0" i="0" u="none" strike="noStrike" baseline="0" dirty="0">
                <a:solidFill>
                  <a:srgbClr val="C00000"/>
                </a:solidFill>
                <a:latin typeface="TimesLTStd-Roman"/>
              </a:rPr>
              <a:t>is to experience </a:t>
            </a:r>
            <a:r>
              <a:rPr lang="en-MY" sz="2400" b="0" i="0" u="none" strike="noStrike" baseline="0" dirty="0">
                <a:solidFill>
                  <a:srgbClr val="C00000"/>
                </a:solidFill>
                <a:latin typeface="TimesLTStd-Roman"/>
              </a:rPr>
              <a:t>the force </a:t>
            </a:r>
            <a:r>
              <a:rPr lang="en-MY" sz="2400" b="1" i="1" u="none" strike="noStrike" baseline="0" dirty="0" err="1">
                <a:solidFill>
                  <a:srgbClr val="C00000"/>
                </a:solidFill>
                <a:latin typeface="TimesLTStd-BoldItalic"/>
              </a:rPr>
              <a:t>F</a:t>
            </a:r>
            <a:r>
              <a:rPr lang="en-MY" sz="2400" b="1" i="1" u="none" strike="noStrike" baseline="-25000" dirty="0" err="1">
                <a:solidFill>
                  <a:srgbClr val="C00000"/>
                </a:solidFill>
                <a:latin typeface="TimesLTStd-BoldItalic"/>
              </a:rPr>
              <a:t>o</a:t>
            </a:r>
            <a:endParaRPr lang="en-MY" sz="800" b="0" i="0" u="none" strike="noStrike" baseline="0" dirty="0">
              <a:solidFill>
                <a:srgbClr val="C00000"/>
              </a:solidFill>
              <a:latin typeface="PearsonMATHPRO08"/>
            </a:endParaRPr>
          </a:p>
          <a:p>
            <a:pPr algn="l"/>
            <a:r>
              <a:rPr lang="en-MY" sz="800" b="0" i="0" u="none" strike="noStrike" baseline="0" dirty="0">
                <a:latin typeface="TimesLTStd-Roman"/>
              </a:rPr>
              <a:t>0</a:t>
            </a:r>
            <a:r>
              <a:rPr lang="en-MY" sz="2400" b="0" i="0" u="none" strike="noStrike" baseline="0" dirty="0">
                <a:latin typeface="TimesLTStd-Roman"/>
              </a:rPr>
              <a:t>.</a:t>
            </a:r>
            <a:endParaRPr lang="en-MY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Force and torque on a dipole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685800"/>
            <a:ext cx="3695328" cy="5622926"/>
          </a:xfrm>
        </p:spPr>
        <p:txBody>
          <a:bodyPr/>
          <a:lstStyle/>
          <a:p>
            <a:r>
              <a:rPr lang="en-US" dirty="0">
                <a:latin typeface="Times New Roman" charset="0"/>
              </a:rPr>
              <a:t>When a dipole is placed in a uniform electric field, the net </a:t>
            </a:r>
            <a:r>
              <a:rPr lang="en-US" i="1" dirty="0">
                <a:latin typeface="Times New Roman" charset="0"/>
              </a:rPr>
              <a:t>force</a:t>
            </a:r>
            <a:r>
              <a:rPr lang="en-US" dirty="0">
                <a:latin typeface="Times New Roman" charset="0"/>
              </a:rPr>
              <a:t> is always zero, but there can be a net </a:t>
            </a:r>
            <a:r>
              <a:rPr lang="en-US" i="1" dirty="0">
                <a:latin typeface="Times New Roman" charset="0"/>
              </a:rPr>
              <a:t>torque</a:t>
            </a:r>
            <a:r>
              <a:rPr lang="en-US" dirty="0">
                <a:latin typeface="Times New Roman" charset="0"/>
              </a:rPr>
              <a:t> on the dipole.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764704"/>
            <a:ext cx="4730496" cy="28468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6D4012-A4E3-4D87-8E41-27F7BA72F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36" y="3109086"/>
            <a:ext cx="2574031" cy="6480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380DC7-4979-4015-AB6C-996D590D77BF}"/>
              </a:ext>
            </a:extLst>
          </p:cNvPr>
          <p:cNvSpPr txBox="1"/>
          <p:nvPr/>
        </p:nvSpPr>
        <p:spPr>
          <a:xfrm>
            <a:off x="507736" y="3618400"/>
            <a:ext cx="5616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TimesLTStd-Roman"/>
              </a:rPr>
              <a:t>T</a:t>
            </a:r>
            <a:r>
              <a:rPr lang="en-US" sz="2400" b="0" i="0" u="none" strike="noStrike" baseline="0" dirty="0">
                <a:latin typeface="TimesLTStd-Roman"/>
              </a:rPr>
              <a:t>he </a:t>
            </a:r>
            <a:r>
              <a:rPr lang="en-US" sz="2400" b="1" i="0" u="none" strike="noStrike" baseline="0" dirty="0">
                <a:latin typeface="TimesLTStd-Bold"/>
              </a:rPr>
              <a:t>electric dipole moment, </a:t>
            </a:r>
            <a:r>
              <a:rPr lang="en-US" sz="2400" b="0" i="0" u="none" strike="noStrike" baseline="0" dirty="0">
                <a:latin typeface="TimesLTStd-Roman"/>
              </a:rPr>
              <a:t>denoted by </a:t>
            </a:r>
            <a:r>
              <a:rPr lang="en-US" sz="2400" b="0" i="1" u="none" strike="noStrike" baseline="0" dirty="0">
                <a:latin typeface="TimesLTStd-Italic"/>
              </a:rPr>
              <a:t>p</a:t>
            </a:r>
            <a:r>
              <a:rPr lang="en-US" sz="2400" b="0" i="0" u="none" strike="noStrike" baseline="0" dirty="0">
                <a:latin typeface="TimesLTStd-Roman"/>
              </a:rPr>
              <a:t>:</a:t>
            </a:r>
            <a:endParaRPr lang="en-MY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C36D60-DD93-4EE0-8BB7-564160C7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36" y="4080065"/>
            <a:ext cx="6471726" cy="637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28FD2D-4F12-46CD-A0D7-C465E026E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4677652"/>
            <a:ext cx="7636575" cy="13013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0F44E9-1C61-4200-8DA9-AB30E4A08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84" y="5881031"/>
            <a:ext cx="6823725" cy="7093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66996-4A25-459C-AE86-F94CB34F1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74C9A-3C58-4BB6-9FD8-6F328121F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47625"/>
            <a:ext cx="5760641" cy="410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1929A1-7002-45C5-B3A7-F821B9B06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408" y="38449"/>
            <a:ext cx="772732" cy="7068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352114-8F16-489E-90C2-F3DCEE2AD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18" y="743044"/>
            <a:ext cx="7146160" cy="2613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F9E95-3E16-460E-A1BB-EBCDEE37E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130" y="3428999"/>
            <a:ext cx="6125432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57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EEE0A-799D-435B-A429-5DF2EA572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1FBA2-F8FA-4280-A437-7DE4BB581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04664"/>
            <a:ext cx="7348156" cy="587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46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D9478E-F512-475C-8F59-A4D565A23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MY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B8015-1AA4-453E-B1C8-0DA24C13C3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237CB-4BFA-4ECF-8F4A-84A90F277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79911"/>
            <a:ext cx="7478823" cy="1872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603083-0BC6-4D23-A8BB-88724A5E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594" y="3252591"/>
            <a:ext cx="2352811" cy="208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0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97BA6-8A90-4F8C-AE8B-9F8F9F967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M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89780D-EC21-45E1-961A-CF1F74EB12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2A57C-CB9E-44FD-A42C-44B1D6739504}"/>
              </a:ext>
            </a:extLst>
          </p:cNvPr>
          <p:cNvSpPr txBox="1"/>
          <p:nvPr/>
        </p:nvSpPr>
        <p:spPr>
          <a:xfrm>
            <a:off x="272058" y="692696"/>
            <a:ext cx="801161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u="none" strike="noStrike" baseline="0" dirty="0">
                <a:solidFill>
                  <a:srgbClr val="004D33"/>
                </a:solidFill>
                <a:latin typeface="MyriadPro-BoldCond"/>
              </a:rPr>
              <a:t>Superposition of electric fields: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imesLTStd-Roman"/>
              </a:rPr>
              <a:t>The electric field </a:t>
            </a:r>
            <a:r>
              <a:rPr lang="en-US" sz="2400" b="1" i="1" u="none" strike="noStrike" baseline="0" dirty="0">
                <a:solidFill>
                  <a:srgbClr val="000000"/>
                </a:solidFill>
                <a:latin typeface="TimesLTStd-BoldItalic"/>
              </a:rPr>
              <a:t>E</a:t>
            </a:r>
            <a:endParaRPr lang="en-US" sz="800" b="0" i="0" u="none" strike="noStrike" baseline="0" dirty="0">
              <a:solidFill>
                <a:srgbClr val="000000"/>
              </a:solidFill>
              <a:latin typeface="PearsonMATHPRO08"/>
            </a:endParaRP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TimesLTStd-Roman"/>
              </a:rPr>
              <a:t>of any combination of charges is the vector sum of the fields caused by the individual charges.</a:t>
            </a:r>
            <a:endParaRPr lang="en-M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6E404E-D579-4BB7-AE27-20437270F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8" y="2421706"/>
            <a:ext cx="8830364" cy="936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80932-8BB7-41FC-A85C-78E36A3E5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146" y="3645023"/>
            <a:ext cx="2908030" cy="215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41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 field: Introduction Slide 2 of 3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consider body </a:t>
            </a:r>
            <a:r>
              <a:rPr lang="en-US" i="1" dirty="0"/>
              <a:t>A</a:t>
            </a:r>
            <a:r>
              <a:rPr lang="en-US" dirty="0"/>
              <a:t> on its own.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31775" lvl="1" indent="-231775">
              <a:spcBef>
                <a:spcPct val="4500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US" altLang="en-US" sz="2800" dirty="0"/>
              <a:t>We can say that body </a:t>
            </a:r>
            <a:r>
              <a:rPr lang="en-US" altLang="en-US" sz="2800" i="1" dirty="0"/>
              <a:t>A</a:t>
            </a:r>
            <a:r>
              <a:rPr lang="en-US" altLang="en-US" sz="2800" dirty="0"/>
              <a:t> somehow </a:t>
            </a:r>
            <a:r>
              <a:rPr lang="en-US" altLang="en-US" sz="2800" i="1" dirty="0"/>
              <a:t>modifies the properties of the space</a:t>
            </a:r>
            <a:r>
              <a:rPr lang="en-US" altLang="en-US" sz="2800" dirty="0"/>
              <a:t> at point </a:t>
            </a:r>
            <a:r>
              <a:rPr lang="en-US" altLang="en-US" sz="2800" i="1" dirty="0"/>
              <a:t>P</a:t>
            </a:r>
            <a:r>
              <a:rPr lang="en-US" altLang="en-US" sz="2800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828800" y="1340768"/>
            <a:ext cx="5486400" cy="2395728"/>
            <a:chOff x="1828800" y="1340768"/>
            <a:chExt cx="5486400" cy="23957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1340768"/>
              <a:ext cx="5486400" cy="2395728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 bwMode="auto">
            <a:xfrm>
              <a:off x="1828800" y="1340768"/>
              <a:ext cx="438944" cy="432048"/>
            </a:xfrm>
            <a:prstGeom prst="rect">
              <a:avLst/>
            </a:prstGeom>
            <a:solidFill>
              <a:schemeClr val="bg1"/>
            </a:solidFill>
            <a:ln w="349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2075" tIns="46038" rIns="92075" bIns="4603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7CAEAE2-28B2-4B66-A67F-B78AC60F0566}"/>
              </a:ext>
            </a:extLst>
          </p:cNvPr>
          <p:cNvSpPr txBox="1"/>
          <p:nvPr/>
        </p:nvSpPr>
        <p:spPr>
          <a:xfrm>
            <a:off x="397594" y="5060008"/>
            <a:ext cx="82726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TimesLTStd-Roman"/>
              </a:rPr>
              <a:t>T</a:t>
            </a:r>
            <a:r>
              <a:rPr lang="en-US" sz="2400" b="0" i="0" u="none" strike="noStrike" baseline="0" dirty="0">
                <a:solidFill>
                  <a:srgbClr val="C00000"/>
                </a:solidFill>
                <a:latin typeface="TimesLTStd-Roman"/>
              </a:rPr>
              <a:t>he charged body </a:t>
            </a:r>
            <a:r>
              <a:rPr lang="en-US" sz="2400" b="0" i="1" u="none" strike="noStrike" baseline="0" dirty="0">
                <a:solidFill>
                  <a:srgbClr val="C00000"/>
                </a:solidFill>
                <a:latin typeface="TimesLTStd-Italic"/>
              </a:rPr>
              <a:t>A </a:t>
            </a:r>
            <a:r>
              <a:rPr lang="en-US" sz="2400" b="0" i="0" u="none" strike="noStrike" baseline="0" dirty="0">
                <a:solidFill>
                  <a:srgbClr val="C00000"/>
                </a:solidFill>
                <a:latin typeface="TimesLTStd-Roman"/>
              </a:rPr>
              <a:t>produces or causes an </a:t>
            </a:r>
            <a:r>
              <a:rPr lang="en-US" sz="2400" b="1" i="0" u="none" strike="noStrike" baseline="0" dirty="0">
                <a:solidFill>
                  <a:srgbClr val="C00000"/>
                </a:solidFill>
                <a:latin typeface="TimesLTStd-Bold"/>
              </a:rPr>
              <a:t>electric field </a:t>
            </a:r>
            <a:r>
              <a:rPr lang="en-US" sz="2400" b="0" i="0" u="none" strike="noStrike" baseline="0" dirty="0">
                <a:solidFill>
                  <a:srgbClr val="C00000"/>
                </a:solidFill>
                <a:latin typeface="TimesLTStd-Roman"/>
              </a:rPr>
              <a:t>at point </a:t>
            </a:r>
            <a:r>
              <a:rPr lang="en-US" sz="2400" b="0" i="1" u="none" strike="noStrike" baseline="0" dirty="0">
                <a:solidFill>
                  <a:srgbClr val="C00000"/>
                </a:solidFill>
                <a:latin typeface="TimesLTStd-Italic"/>
              </a:rPr>
              <a:t>P </a:t>
            </a:r>
            <a:r>
              <a:rPr lang="en-US" sz="2400" b="0" i="0" u="none" strike="noStrike" baseline="0" dirty="0">
                <a:solidFill>
                  <a:srgbClr val="C00000"/>
                </a:solidFill>
                <a:latin typeface="TimesLTStd-Roman"/>
              </a:rPr>
              <a:t>(and at all other points in the neighborhood).</a:t>
            </a:r>
            <a:endParaRPr lang="en-MY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D75C6-F678-45F5-A448-894927AA0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191C9-368B-43D6-B1BF-109B9BFE0AF1}"/>
              </a:ext>
            </a:extLst>
          </p:cNvPr>
          <p:cNvSpPr txBox="1"/>
          <p:nvPr/>
        </p:nvSpPr>
        <p:spPr>
          <a:xfrm>
            <a:off x="827584" y="2420888"/>
            <a:ext cx="7920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LTStd-Roman"/>
              </a:rPr>
              <a:t>To find out experimentally whether there is an electric field at a particular point, we place a small charged body, which we call a </a:t>
            </a:r>
            <a:r>
              <a:rPr lang="en-US" sz="2400" b="1" i="0" u="none" strike="noStrike" baseline="0" dirty="0">
                <a:latin typeface="TimesLTStd-Bold"/>
              </a:rPr>
              <a:t>test charge, </a:t>
            </a:r>
            <a:r>
              <a:rPr lang="en-US" sz="2400" b="0" i="0" u="none" strike="noStrike" baseline="0" dirty="0">
                <a:latin typeface="TimesLTStd-Roman"/>
              </a:rPr>
              <a:t>at the point.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8300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 field: Introduction Slide 3 of 3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measure the electric field produced by </a:t>
            </a:r>
            <a:r>
              <a:rPr lang="en-US" i="1" dirty="0"/>
              <a:t>A</a:t>
            </a:r>
            <a:r>
              <a:rPr lang="en-US" dirty="0"/>
              <a:t> with a test charge.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2056" y="1916832"/>
            <a:ext cx="5858256" cy="3986784"/>
            <a:chOff x="1642872" y="1916832"/>
            <a:chExt cx="5858256" cy="398678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872" y="1916832"/>
              <a:ext cx="5858256" cy="3986784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 bwMode="auto">
            <a:xfrm>
              <a:off x="1642872" y="1916832"/>
              <a:ext cx="408848" cy="504056"/>
            </a:xfrm>
            <a:prstGeom prst="rect">
              <a:avLst/>
            </a:prstGeom>
            <a:solidFill>
              <a:schemeClr val="bg1"/>
            </a:solidFill>
            <a:ln w="349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2075" tIns="46038" rIns="92075" bIns="4603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2E4DA28-7066-4A25-B34E-AD074273FFA4}"/>
              </a:ext>
            </a:extLst>
          </p:cNvPr>
          <p:cNvSpPr txBox="1"/>
          <p:nvPr/>
        </p:nvSpPr>
        <p:spPr>
          <a:xfrm>
            <a:off x="405932" y="4000402"/>
            <a:ext cx="22322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MY" sz="2400" b="0" i="0" u="none" strike="noStrike" baseline="0" dirty="0">
                <a:solidFill>
                  <a:srgbClr val="C00000"/>
                </a:solidFill>
                <a:latin typeface="TimesLTStd-Roman"/>
              </a:rPr>
              <a:t>We take</a:t>
            </a:r>
          </a:p>
          <a:p>
            <a:pPr algn="l"/>
            <a:r>
              <a:rPr lang="en-US" sz="2400" b="0" i="0" u="none" strike="noStrike" baseline="0" dirty="0">
                <a:solidFill>
                  <a:srgbClr val="C00000"/>
                </a:solidFill>
                <a:latin typeface="TimesLTStd-Roman"/>
              </a:rPr>
              <a:t>the point of view that this force is exerted on </a:t>
            </a:r>
            <a:r>
              <a:rPr lang="en-US" sz="2400" b="0" i="1" u="none" strike="noStrike" baseline="0" dirty="0">
                <a:solidFill>
                  <a:srgbClr val="C00000"/>
                </a:solidFill>
                <a:latin typeface="TimesLTStd-Italic"/>
              </a:rPr>
              <a:t>q</a:t>
            </a:r>
            <a:r>
              <a:rPr lang="en-US" sz="1800" b="0" i="0" u="none" strike="noStrike" baseline="-25000" dirty="0">
                <a:solidFill>
                  <a:srgbClr val="C00000"/>
                </a:solidFill>
                <a:latin typeface="TimesLTStd-Roman"/>
              </a:rPr>
              <a:t>0</a:t>
            </a:r>
            <a:r>
              <a:rPr lang="en-US" sz="800" b="0" i="0" u="none" strike="noStrike" baseline="0" dirty="0">
                <a:solidFill>
                  <a:srgbClr val="C00000"/>
                </a:solidFill>
                <a:latin typeface="TimesLTStd-Roman"/>
              </a:rPr>
              <a:t>  </a:t>
            </a:r>
            <a:r>
              <a:rPr lang="en-US" sz="2400" b="0" i="1" u="none" strike="noStrike" baseline="0" dirty="0">
                <a:solidFill>
                  <a:srgbClr val="C00000"/>
                </a:solidFill>
                <a:latin typeface="TimesLTStd-Italic"/>
              </a:rPr>
              <a:t>by the field </a:t>
            </a:r>
            <a:r>
              <a:rPr lang="en-US" sz="2400" b="0" i="0" u="none" strike="noStrike" baseline="0" dirty="0">
                <a:solidFill>
                  <a:srgbClr val="C00000"/>
                </a:solidFill>
                <a:latin typeface="TimesLTStd-Roman"/>
              </a:rPr>
              <a:t>at </a:t>
            </a:r>
            <a:r>
              <a:rPr lang="en-US" sz="2400" b="0" i="1" u="none" strike="noStrike" baseline="0" dirty="0">
                <a:solidFill>
                  <a:srgbClr val="C00000"/>
                </a:solidFill>
                <a:latin typeface="TimesLTStd-Italic"/>
              </a:rPr>
              <a:t>P</a:t>
            </a:r>
            <a:endParaRPr lang="en-MY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 force produced by an electric field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76" y="881592"/>
            <a:ext cx="6022848" cy="55717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9C89-095A-4EBB-A862-90239370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05728-376F-4218-858C-AF01BF9AF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en-US"/>
              <a:t>© 2016 Pearson Education, Ltd.</a:t>
            </a: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E8996-58F0-416F-92CC-1E5BDE9FF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66" y="1844824"/>
            <a:ext cx="8444634" cy="792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33EC2E-2B49-4EAF-BB30-E357340FD442}"/>
              </a:ext>
            </a:extLst>
          </p:cNvPr>
          <p:cNvSpPr txBox="1"/>
          <p:nvPr/>
        </p:nvSpPr>
        <p:spPr>
          <a:xfrm>
            <a:off x="467544" y="2996952"/>
            <a:ext cx="82809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C00000"/>
                </a:solidFill>
                <a:latin typeface="TimesLTStd-Roman"/>
              </a:rPr>
              <a:t>A single charge produces an electric field in the surrounding space, but this electric field cannot exert a net force on the charge that created it.</a:t>
            </a:r>
            <a:endParaRPr lang="en-MY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8223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VERSION" val="XP"/>
  <p:tag name="ISGAMESHOW" val="False"/>
  <p:tag name="ARTICULATE_PROJECT_OPEN" val="0"/>
</p:tagLst>
</file>

<file path=ppt/theme/theme1.xml><?xml version="1.0" encoding="utf-8"?>
<a:theme xmlns:a="http://schemas.openxmlformats.org/drawingml/2006/main" name="1_Young_Lecture_Design">
  <a:themeElements>
    <a:clrScheme name="C6eActiveLectureQuestions 14">
      <a:dk1>
        <a:srgbClr val="000000"/>
      </a:dk1>
      <a:lt1>
        <a:srgbClr val="FFFFFF"/>
      </a:lt1>
      <a:dk2>
        <a:srgbClr val="333399"/>
      </a:dk2>
      <a:lt2>
        <a:srgbClr val="000000"/>
      </a:lt2>
      <a:accent1>
        <a:srgbClr val="B7DAB8"/>
      </a:accent1>
      <a:accent2>
        <a:srgbClr val="005472"/>
      </a:accent2>
      <a:accent3>
        <a:srgbClr val="FFFFFF"/>
      </a:accent3>
      <a:accent4>
        <a:srgbClr val="000000"/>
      </a:accent4>
      <a:accent5>
        <a:srgbClr val="D8EAD8"/>
      </a:accent5>
      <a:accent6>
        <a:srgbClr val="004B67"/>
      </a:accent6>
      <a:hlink>
        <a:srgbClr val="009999"/>
      </a:hlink>
      <a:folHlink>
        <a:srgbClr val="99CC00"/>
      </a:folHlink>
    </a:clrScheme>
    <a:fontScheme name="C6eActiveLectureQuestions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349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2075" tIns="46038" rIns="92075" bIns="46038" numCol="1" rtlCol="0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349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6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Young_Lecture_Design" id="{679D8410-3681-49AB-AED6-82D2BF880108}" vid="{6BBEE9AC-8A96-4967-B034-C108804DA1E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3969</TotalTime>
  <Words>1307</Words>
  <Application>Microsoft Office PowerPoint</Application>
  <PresentationFormat>On-screen Show (4:3)</PresentationFormat>
  <Paragraphs>124</Paragraphs>
  <Slides>44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MyriadPro-BoldCond</vt:lpstr>
      <vt:lpstr>PearsonMATHPRO02</vt:lpstr>
      <vt:lpstr>PearsonMATHPRO08</vt:lpstr>
      <vt:lpstr>TimesLTStd-Bold</vt:lpstr>
      <vt:lpstr>TimesLTStd-BoldItalic</vt:lpstr>
      <vt:lpstr>TimesLTStd-Italic</vt:lpstr>
      <vt:lpstr>TimesLTStd-Roman</vt:lpstr>
      <vt:lpstr>Arial</vt:lpstr>
      <vt:lpstr>Symbol</vt:lpstr>
      <vt:lpstr>Times New Roman</vt:lpstr>
      <vt:lpstr>1_Young_Lecture_Design</vt:lpstr>
      <vt:lpstr>PowerPoint Presentation</vt:lpstr>
      <vt:lpstr>Chapter 21</vt:lpstr>
      <vt:lpstr>Learning Goals for Lecture 2</vt:lpstr>
      <vt:lpstr>Electric field: Introduction Slide 1 of 3</vt:lpstr>
      <vt:lpstr>Electric field: Introduction Slide 2 of 3</vt:lpstr>
      <vt:lpstr>PowerPoint Presentation</vt:lpstr>
      <vt:lpstr>Electric field: Introduction Slide 3 of 3</vt:lpstr>
      <vt:lpstr>Electric force produced by an electric field</vt:lpstr>
      <vt:lpstr>PowerPoint Presentation</vt:lpstr>
      <vt:lpstr>The electric field of a point charge</vt:lpstr>
      <vt:lpstr>PowerPoint Presentation</vt:lpstr>
      <vt:lpstr>The electric field of a point charge</vt:lpstr>
      <vt:lpstr>Electric field of a point charge</vt:lpstr>
      <vt:lpstr>Electric field of a point charge</vt:lpstr>
      <vt:lpstr>PowerPoint Presentation</vt:lpstr>
      <vt:lpstr>PowerPoint Presentation</vt:lpstr>
      <vt:lpstr>PowerPoint Presentation</vt:lpstr>
      <vt:lpstr>Superposition of electric 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Electric field lines</vt:lpstr>
      <vt:lpstr>Electric field lines of a point charge</vt:lpstr>
      <vt:lpstr>Electric field lines of a dipole</vt:lpstr>
      <vt:lpstr>Electric field lines of two equal positive charges</vt:lpstr>
      <vt:lpstr>The water molecule is an electric dipole</vt:lpstr>
      <vt:lpstr>The water molecule is an electric dipole</vt:lpstr>
      <vt:lpstr>Force and torque on a dipole</vt:lpstr>
      <vt:lpstr>PowerPoint Presentation</vt:lpstr>
      <vt:lpstr>PowerPoint Presentation</vt:lpstr>
      <vt:lpstr>SUMMARY</vt:lpstr>
      <vt:lpstr>SUMMARY</vt:lpstr>
    </vt:vector>
  </TitlesOfParts>
  <Company>Progressive Info. Tech.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21</dc:title>
  <dc:creator>System 104</dc:creator>
  <cp:lastModifiedBy>Talib Zainal Abidin</cp:lastModifiedBy>
  <cp:revision>84</cp:revision>
  <cp:lastPrinted>2011-04-21T16:56:40Z</cp:lastPrinted>
  <dcterms:created xsi:type="dcterms:W3CDTF">2011-04-20T14:32:05Z</dcterms:created>
  <dcterms:modified xsi:type="dcterms:W3CDTF">2021-09-15T03:21:56Z</dcterms:modified>
</cp:coreProperties>
</file>